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4"/>
  </p:notesMasterIdLst>
  <p:sldIdLst>
    <p:sldId id="257" r:id="rId2"/>
    <p:sldId id="258" r:id="rId3"/>
    <p:sldId id="259" r:id="rId4"/>
    <p:sldId id="289" r:id="rId5"/>
    <p:sldId id="281" r:id="rId6"/>
    <p:sldId id="278" r:id="rId7"/>
    <p:sldId id="269" r:id="rId8"/>
    <p:sldId id="288" r:id="rId9"/>
    <p:sldId id="263" r:id="rId10"/>
    <p:sldId id="273" r:id="rId11"/>
    <p:sldId id="264" r:id="rId12"/>
    <p:sldId id="270" r:id="rId13"/>
    <p:sldId id="287" r:id="rId14"/>
    <p:sldId id="266" r:id="rId15"/>
    <p:sldId id="284" r:id="rId16"/>
    <p:sldId id="286" r:id="rId17"/>
    <p:sldId id="275" r:id="rId18"/>
    <p:sldId id="274" r:id="rId19"/>
    <p:sldId id="276" r:id="rId20"/>
    <p:sldId id="277" r:id="rId21"/>
    <p:sldId id="285" r:id="rId22"/>
    <p:sldId id="283" r:id="rId23"/>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FF00"/>
    <a:srgbClr val="DBDD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58"/>
    <p:restoredTop sz="94165"/>
  </p:normalViewPr>
  <p:slideViewPr>
    <p:cSldViewPr snapToGrid="0" snapToObjects="1">
      <p:cViewPr>
        <p:scale>
          <a:sx n="163" d="100"/>
          <a:sy n="163" d="100"/>
        </p:scale>
        <p:origin x="1736" y="144"/>
      </p:cViewPr>
      <p:guideLst>
        <p:guide orient="horz" pos="3168"/>
        <p:guide pos="2304"/>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CD4AB-E9F8-D142-895B-F50DD255B29E}" type="datetimeFigureOut">
              <a:rPr lang="en-US" smtClean="0"/>
              <a:t>5/24/23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201D-00FC-B449-9E60-0EA9A8E5564B}" type="slidenum">
              <a:rPr lang="en-US" smtClean="0"/>
              <a:t>‹#›</a:t>
            </a:fld>
            <a:endParaRPr lang="en-US"/>
          </a:p>
        </p:txBody>
      </p:sp>
    </p:spTree>
    <p:extLst>
      <p:ext uri="{BB962C8B-B14F-4D97-AF65-F5344CB8AC3E}">
        <p14:creationId xmlns:p14="http://schemas.microsoft.com/office/powerpoint/2010/main" val="1062127965"/>
      </p:ext>
    </p:extLst>
  </p:cSld>
  <p:clrMap bg1="lt1" tx1="dk1" bg2="lt2" tx2="dk2" accent1="accent1" accent2="accent2" accent3="accent3" accent4="accent4" accent5="accent5" accent6="accent6" hlink="hlink" folHlink="folHlink"/>
  <p:notesStyle>
    <a:lvl1pPr marL="0" algn="l" defTabSz="217170" rtl="0" eaLnBrk="1" latinLnBrk="0" hangingPunct="1">
      <a:defRPr sz="285" kern="1200">
        <a:solidFill>
          <a:schemeClr val="tx1"/>
        </a:solidFill>
        <a:latin typeface="+mn-lt"/>
        <a:ea typeface="+mn-ea"/>
        <a:cs typeface="+mn-cs"/>
      </a:defRPr>
    </a:lvl1pPr>
    <a:lvl2pPr marL="108585" algn="l" defTabSz="217170" rtl="0" eaLnBrk="1" latinLnBrk="0" hangingPunct="1">
      <a:defRPr sz="285" kern="1200">
        <a:solidFill>
          <a:schemeClr val="tx1"/>
        </a:solidFill>
        <a:latin typeface="+mn-lt"/>
        <a:ea typeface="+mn-ea"/>
        <a:cs typeface="+mn-cs"/>
      </a:defRPr>
    </a:lvl2pPr>
    <a:lvl3pPr marL="217170" algn="l" defTabSz="217170" rtl="0" eaLnBrk="1" latinLnBrk="0" hangingPunct="1">
      <a:defRPr sz="285" kern="1200">
        <a:solidFill>
          <a:schemeClr val="tx1"/>
        </a:solidFill>
        <a:latin typeface="+mn-lt"/>
        <a:ea typeface="+mn-ea"/>
        <a:cs typeface="+mn-cs"/>
      </a:defRPr>
    </a:lvl3pPr>
    <a:lvl4pPr marL="325755" algn="l" defTabSz="217170" rtl="0" eaLnBrk="1" latinLnBrk="0" hangingPunct="1">
      <a:defRPr sz="285" kern="1200">
        <a:solidFill>
          <a:schemeClr val="tx1"/>
        </a:solidFill>
        <a:latin typeface="+mn-lt"/>
        <a:ea typeface="+mn-ea"/>
        <a:cs typeface="+mn-cs"/>
      </a:defRPr>
    </a:lvl4pPr>
    <a:lvl5pPr marL="434340" algn="l" defTabSz="217170" rtl="0" eaLnBrk="1" latinLnBrk="0" hangingPunct="1">
      <a:defRPr sz="285" kern="1200">
        <a:solidFill>
          <a:schemeClr val="tx1"/>
        </a:solidFill>
        <a:latin typeface="+mn-lt"/>
        <a:ea typeface="+mn-ea"/>
        <a:cs typeface="+mn-cs"/>
      </a:defRPr>
    </a:lvl5pPr>
    <a:lvl6pPr marL="542925" algn="l" defTabSz="217170" rtl="0" eaLnBrk="1" latinLnBrk="0" hangingPunct="1">
      <a:defRPr sz="285" kern="1200">
        <a:solidFill>
          <a:schemeClr val="tx1"/>
        </a:solidFill>
        <a:latin typeface="+mn-lt"/>
        <a:ea typeface="+mn-ea"/>
        <a:cs typeface="+mn-cs"/>
      </a:defRPr>
    </a:lvl6pPr>
    <a:lvl7pPr marL="651510" algn="l" defTabSz="217170" rtl="0" eaLnBrk="1" latinLnBrk="0" hangingPunct="1">
      <a:defRPr sz="285" kern="1200">
        <a:solidFill>
          <a:schemeClr val="tx1"/>
        </a:solidFill>
        <a:latin typeface="+mn-lt"/>
        <a:ea typeface="+mn-ea"/>
        <a:cs typeface="+mn-cs"/>
      </a:defRPr>
    </a:lvl7pPr>
    <a:lvl8pPr marL="760095" algn="l" defTabSz="217170" rtl="0" eaLnBrk="1" latinLnBrk="0" hangingPunct="1">
      <a:defRPr sz="285" kern="1200">
        <a:solidFill>
          <a:schemeClr val="tx1"/>
        </a:solidFill>
        <a:latin typeface="+mn-lt"/>
        <a:ea typeface="+mn-ea"/>
        <a:cs typeface="+mn-cs"/>
      </a:defRPr>
    </a:lvl8pPr>
    <a:lvl9pPr marL="868680" algn="l" defTabSz="217170" rtl="0" eaLnBrk="1" latinLnBrk="0" hangingPunct="1">
      <a:defRPr sz="2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a:t>
            </a:fld>
            <a:endParaRPr lang="en-US"/>
          </a:p>
        </p:txBody>
      </p:sp>
    </p:spTree>
    <p:extLst>
      <p:ext uri="{BB962C8B-B14F-4D97-AF65-F5344CB8AC3E}">
        <p14:creationId xmlns:p14="http://schemas.microsoft.com/office/powerpoint/2010/main" val="2888856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11</a:t>
            </a:fld>
            <a:endParaRPr lang="en-US"/>
          </a:p>
        </p:txBody>
      </p:sp>
    </p:spTree>
    <p:extLst>
      <p:ext uri="{BB962C8B-B14F-4D97-AF65-F5344CB8AC3E}">
        <p14:creationId xmlns:p14="http://schemas.microsoft.com/office/powerpoint/2010/main" val="3540029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12</a:t>
            </a:fld>
            <a:endParaRPr lang="en-US"/>
          </a:p>
        </p:txBody>
      </p:sp>
    </p:spTree>
    <p:extLst>
      <p:ext uri="{BB962C8B-B14F-4D97-AF65-F5344CB8AC3E}">
        <p14:creationId xmlns:p14="http://schemas.microsoft.com/office/powerpoint/2010/main" val="2430727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13</a:t>
            </a:fld>
            <a:endParaRPr lang="en-US"/>
          </a:p>
        </p:txBody>
      </p:sp>
    </p:spTree>
    <p:extLst>
      <p:ext uri="{BB962C8B-B14F-4D97-AF65-F5344CB8AC3E}">
        <p14:creationId xmlns:p14="http://schemas.microsoft.com/office/powerpoint/2010/main" val="2915506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Discrimination decoding analysis </a:t>
            </a:r>
          </a:p>
          <a:p>
            <a:r>
              <a:rPr lang="en-US" dirty="0"/>
              <a:t>-RT </a:t>
            </a:r>
          </a:p>
          <a:p>
            <a:pPr marL="171450" indent="-171450">
              <a:buFontTx/>
              <a:buChar char="-"/>
            </a:pPr>
            <a:r>
              <a:rPr lang="en-US" dirty="0"/>
              <a:t>VE is diff from </a:t>
            </a:r>
            <a:r>
              <a:rPr lang="en-US" dirty="0" err="1"/>
              <a:t>discrim</a:t>
            </a:r>
            <a:r>
              <a:rPr lang="en-US" dirty="0"/>
              <a:t> </a:t>
            </a:r>
          </a:p>
          <a:p>
            <a:pPr marL="171450" indent="-171450">
              <a:buFontTx/>
              <a:buChar char="-"/>
            </a:pPr>
            <a:endParaRPr lang="en-US" dirty="0"/>
          </a:p>
          <a:p>
            <a:pPr marL="171450" indent="-171450">
              <a:buFontTx/>
              <a:buChar char="-"/>
            </a:pPr>
            <a:endParaRPr lang="en-US" dirty="0"/>
          </a:p>
          <a:p>
            <a:pPr marL="171450" indent="-171450">
              <a:buFontTx/>
              <a:buChar char="-"/>
            </a:pPr>
            <a:r>
              <a:rPr lang="en-US" dirty="0"/>
              <a:t>Is the </a:t>
            </a:r>
            <a:r>
              <a:rPr lang="en-US" dirty="0" err="1"/>
              <a:t>interreliabilty</a:t>
            </a:r>
            <a:r>
              <a:rPr lang="en-US" dirty="0"/>
              <a:t> between </a:t>
            </a:r>
            <a:r>
              <a:rPr lang="en-US" dirty="0" err="1"/>
              <a:t>discrim</a:t>
            </a:r>
            <a:r>
              <a:rPr lang="en-US" dirty="0"/>
              <a:t> PC 125 x </a:t>
            </a:r>
            <a:r>
              <a:rPr lang="en-US" dirty="0" err="1"/>
              <a:t>Discrim</a:t>
            </a:r>
            <a:r>
              <a:rPr lang="en-US" dirty="0"/>
              <a:t> PC 125 </a:t>
            </a:r>
          </a:p>
          <a:p>
            <a:pPr marL="171450" indent="-171450">
              <a:buFontTx/>
              <a:buChar char="-"/>
            </a:pPr>
            <a:endParaRPr lang="en-US" dirty="0"/>
          </a:p>
          <a:p>
            <a:pPr marL="171450" indent="-171450">
              <a:buFontTx/>
              <a:buChar char="-"/>
            </a:pPr>
            <a:r>
              <a:rPr lang="en-US" dirty="0"/>
              <a:t>Fix the order of the conditions so that across the diagonals it’s the same comparisons and average matrix across the diagonal </a:t>
            </a:r>
          </a:p>
          <a:p>
            <a:pPr marL="171450" indent="-171450">
              <a:buFontTx/>
              <a:buChar char="-"/>
            </a:pPr>
            <a:endParaRPr lang="en-US" dirty="0"/>
          </a:p>
          <a:p>
            <a:pPr marL="171450" indent="-171450">
              <a:buFontTx/>
              <a:buChar char="-"/>
            </a:pPr>
            <a:r>
              <a:rPr lang="en-US" dirty="0"/>
              <a:t>Within duration across task comparison </a:t>
            </a:r>
          </a:p>
        </p:txBody>
      </p:sp>
      <p:sp>
        <p:nvSpPr>
          <p:cNvPr id="4" name="Slide Number Placeholder 3"/>
          <p:cNvSpPr>
            <a:spLocks noGrp="1"/>
          </p:cNvSpPr>
          <p:nvPr>
            <p:ph type="sldNum" sz="quarter" idx="5"/>
          </p:nvPr>
        </p:nvSpPr>
        <p:spPr/>
        <p:txBody>
          <a:bodyPr/>
          <a:lstStyle/>
          <a:p>
            <a:fld id="{2ADC201D-00FC-B449-9E60-0EA9A8E5564B}" type="slidenum">
              <a:rPr lang="en-US" smtClean="0"/>
              <a:t>14</a:t>
            </a:fld>
            <a:endParaRPr lang="en-US"/>
          </a:p>
        </p:txBody>
      </p:sp>
    </p:spTree>
    <p:extLst>
      <p:ext uri="{BB962C8B-B14F-4D97-AF65-F5344CB8AC3E}">
        <p14:creationId xmlns:p14="http://schemas.microsoft.com/office/powerpoint/2010/main" val="2828439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2ADC201D-00FC-B449-9E60-0EA9A8E5564B}" type="slidenum">
              <a:rPr lang="en-US" smtClean="0"/>
              <a:t>15</a:t>
            </a:fld>
            <a:endParaRPr lang="en-US"/>
          </a:p>
        </p:txBody>
      </p:sp>
    </p:spTree>
    <p:extLst>
      <p:ext uri="{BB962C8B-B14F-4D97-AF65-F5344CB8AC3E}">
        <p14:creationId xmlns:p14="http://schemas.microsoft.com/office/powerpoint/2010/main" val="1474229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 DONE</a:t>
            </a:r>
          </a:p>
        </p:txBody>
      </p:sp>
      <p:sp>
        <p:nvSpPr>
          <p:cNvPr id="4" name="Slide Number Placeholder 3"/>
          <p:cNvSpPr>
            <a:spLocks noGrp="1"/>
          </p:cNvSpPr>
          <p:nvPr>
            <p:ph type="sldNum" sz="quarter" idx="5"/>
          </p:nvPr>
        </p:nvSpPr>
        <p:spPr/>
        <p:txBody>
          <a:bodyPr/>
          <a:lstStyle/>
          <a:p>
            <a:fld id="{2ADC201D-00FC-B449-9E60-0EA9A8E5564B}" type="slidenum">
              <a:rPr lang="en-US" smtClean="0"/>
              <a:t>16</a:t>
            </a:fld>
            <a:endParaRPr lang="en-US"/>
          </a:p>
        </p:txBody>
      </p:sp>
    </p:spTree>
    <p:extLst>
      <p:ext uri="{BB962C8B-B14F-4D97-AF65-F5344CB8AC3E}">
        <p14:creationId xmlns:p14="http://schemas.microsoft.com/office/powerpoint/2010/main" val="3413762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17</a:t>
            </a:fld>
            <a:endParaRPr lang="en-US"/>
          </a:p>
        </p:txBody>
      </p:sp>
    </p:spTree>
    <p:extLst>
      <p:ext uri="{BB962C8B-B14F-4D97-AF65-F5344CB8AC3E}">
        <p14:creationId xmlns:p14="http://schemas.microsoft.com/office/powerpoint/2010/main" val="3983445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18</a:t>
            </a:fld>
            <a:endParaRPr lang="en-US"/>
          </a:p>
        </p:txBody>
      </p:sp>
    </p:spTree>
    <p:extLst>
      <p:ext uri="{BB962C8B-B14F-4D97-AF65-F5344CB8AC3E}">
        <p14:creationId xmlns:p14="http://schemas.microsoft.com/office/powerpoint/2010/main" val="2193552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19</a:t>
            </a:fld>
            <a:endParaRPr lang="en-US"/>
          </a:p>
        </p:txBody>
      </p:sp>
    </p:spTree>
    <p:extLst>
      <p:ext uri="{BB962C8B-B14F-4D97-AF65-F5344CB8AC3E}">
        <p14:creationId xmlns:p14="http://schemas.microsoft.com/office/powerpoint/2010/main" val="1157150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a:t>DONE</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20</a:t>
            </a:fld>
            <a:endParaRPr lang="en-US"/>
          </a:p>
        </p:txBody>
      </p:sp>
    </p:spTree>
    <p:extLst>
      <p:ext uri="{BB962C8B-B14F-4D97-AF65-F5344CB8AC3E}">
        <p14:creationId xmlns:p14="http://schemas.microsoft.com/office/powerpoint/2010/main" val="1585170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2</a:t>
            </a:fld>
            <a:endParaRPr lang="en-US"/>
          </a:p>
        </p:txBody>
      </p:sp>
    </p:spTree>
    <p:extLst>
      <p:ext uri="{BB962C8B-B14F-4D97-AF65-F5344CB8AC3E}">
        <p14:creationId xmlns:p14="http://schemas.microsoft.com/office/powerpoint/2010/main" val="390753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Below, add the non-abs value plots </a:t>
            </a:r>
          </a:p>
          <a:p>
            <a:endParaRPr lang="en-US" dirty="0"/>
          </a:p>
          <a:p>
            <a:r>
              <a:rPr lang="en-US" dirty="0"/>
              <a:t>Get shaded CI on the plot and remove the POINTS for the LME keep the line</a:t>
            </a:r>
          </a:p>
          <a:p>
            <a:endParaRPr lang="en-US" dirty="0"/>
          </a:p>
          <a:p>
            <a:r>
              <a:rPr lang="en-US" dirty="0"/>
              <a:t>Just show the abs(</a:t>
            </a:r>
            <a:r>
              <a:rPr lang="en-US" dirty="0" err="1"/>
              <a:t>resid</a:t>
            </a:r>
            <a:r>
              <a:rPr lang="en-US" dirty="0"/>
              <a:t>) ones and the broken down </a:t>
            </a:r>
          </a:p>
          <a:p>
            <a:endParaRPr lang="en-US" dirty="0"/>
          </a:p>
          <a:p>
            <a:r>
              <a:rPr lang="en-US" dirty="0"/>
              <a:t>Run the LME on the half of the points that are above and below </a:t>
            </a:r>
          </a:p>
          <a:p>
            <a:endParaRPr lang="en-US" dirty="0"/>
          </a:p>
          <a:p>
            <a:r>
              <a:rPr lang="en-US" dirty="0"/>
              <a:t>Scenes become more unique with more GP </a:t>
            </a:r>
          </a:p>
        </p:txBody>
      </p:sp>
      <p:sp>
        <p:nvSpPr>
          <p:cNvPr id="4" name="Slide Number Placeholder 3"/>
          <p:cNvSpPr>
            <a:spLocks noGrp="1"/>
          </p:cNvSpPr>
          <p:nvPr>
            <p:ph type="sldNum" sz="quarter" idx="5"/>
          </p:nvPr>
        </p:nvSpPr>
        <p:spPr/>
        <p:txBody>
          <a:bodyPr/>
          <a:lstStyle/>
          <a:p>
            <a:fld id="{2ADC201D-00FC-B449-9E60-0EA9A8E5564B}" type="slidenum">
              <a:rPr lang="en-US" smtClean="0"/>
              <a:t>21</a:t>
            </a:fld>
            <a:endParaRPr lang="en-US"/>
          </a:p>
        </p:txBody>
      </p:sp>
    </p:spTree>
    <p:extLst>
      <p:ext uri="{BB962C8B-B14F-4D97-AF65-F5344CB8AC3E}">
        <p14:creationId xmlns:p14="http://schemas.microsoft.com/office/powerpoint/2010/main" val="3542353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22</a:t>
            </a:fld>
            <a:endParaRPr lang="en-US"/>
          </a:p>
        </p:txBody>
      </p:sp>
    </p:spTree>
    <p:extLst>
      <p:ext uri="{BB962C8B-B14F-4D97-AF65-F5344CB8AC3E}">
        <p14:creationId xmlns:p14="http://schemas.microsoft.com/office/powerpoint/2010/main" val="644918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3</a:t>
            </a:fld>
            <a:endParaRPr lang="en-US"/>
          </a:p>
        </p:txBody>
      </p:sp>
    </p:spTree>
    <p:extLst>
      <p:ext uri="{BB962C8B-B14F-4D97-AF65-F5344CB8AC3E}">
        <p14:creationId xmlns:p14="http://schemas.microsoft.com/office/powerpoint/2010/main" val="710445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4</a:t>
            </a:fld>
            <a:endParaRPr lang="en-US"/>
          </a:p>
        </p:txBody>
      </p:sp>
    </p:spTree>
    <p:extLst>
      <p:ext uri="{BB962C8B-B14F-4D97-AF65-F5344CB8AC3E}">
        <p14:creationId xmlns:p14="http://schemas.microsoft.com/office/powerpoint/2010/main" val="4073392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5</a:t>
            </a:fld>
            <a:endParaRPr lang="en-US"/>
          </a:p>
        </p:txBody>
      </p:sp>
    </p:spTree>
    <p:extLst>
      <p:ext uri="{BB962C8B-B14F-4D97-AF65-F5344CB8AC3E}">
        <p14:creationId xmlns:p14="http://schemas.microsoft.com/office/powerpoint/2010/main" val="152395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7</a:t>
            </a:fld>
            <a:endParaRPr lang="en-US"/>
          </a:p>
        </p:txBody>
      </p:sp>
    </p:spTree>
    <p:extLst>
      <p:ext uri="{BB962C8B-B14F-4D97-AF65-F5344CB8AC3E}">
        <p14:creationId xmlns:p14="http://schemas.microsoft.com/office/powerpoint/2010/main" val="3024190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8</a:t>
            </a:fld>
            <a:endParaRPr lang="en-US"/>
          </a:p>
        </p:txBody>
      </p:sp>
    </p:spTree>
    <p:extLst>
      <p:ext uri="{BB962C8B-B14F-4D97-AF65-F5344CB8AC3E}">
        <p14:creationId xmlns:p14="http://schemas.microsoft.com/office/powerpoint/2010/main" val="1685446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Highlight the trial in A that is shown in B – have color of point match color of distribution; remove Kinect depth labeling and just put in figure text </a:t>
            </a:r>
          </a:p>
          <a:p>
            <a:r>
              <a:rPr lang="en-US" dirty="0"/>
              <a:t>Put the histograms on the same axis </a:t>
            </a:r>
          </a:p>
          <a:p>
            <a:endParaRPr lang="en-US" dirty="0"/>
          </a:p>
          <a:p>
            <a:r>
              <a:rPr lang="en-US" dirty="0"/>
              <a:t>Formula (d prime) – diff between z scored estimates/std * see what we did and add that in </a:t>
            </a:r>
            <a:r>
              <a:rPr lang="en-US" dirty="0">
                <a:sym typeface="Wingdings" pitchFamily="2" charset="2"/>
              </a:rPr>
              <a:t> if its just diff between verbal estimate formula is not needed; panel b is only useful if we are dividing by std dev </a:t>
            </a:r>
          </a:p>
          <a:p>
            <a:endParaRPr lang="en-US" dirty="0">
              <a:sym typeface="Wingdings" pitchFamily="2" charset="2"/>
            </a:endParaRPr>
          </a:p>
          <a:p>
            <a:r>
              <a:rPr lang="en-US" dirty="0">
                <a:sym typeface="Wingdings" pitchFamily="2" charset="2"/>
              </a:rPr>
              <a:t>F. Bigger separation between Kinect and VE; add legend for open and filled in </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9</a:t>
            </a:fld>
            <a:endParaRPr lang="en-US"/>
          </a:p>
        </p:txBody>
      </p:sp>
    </p:spTree>
    <p:extLst>
      <p:ext uri="{BB962C8B-B14F-4D97-AF65-F5344CB8AC3E}">
        <p14:creationId xmlns:p14="http://schemas.microsoft.com/office/powerpoint/2010/main" val="656444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sym typeface="Wingdings" pitchFamily="2" charset="2"/>
              </a:rPr>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10</a:t>
            </a:fld>
            <a:endParaRPr lang="en-US"/>
          </a:p>
        </p:txBody>
      </p:sp>
    </p:spTree>
    <p:extLst>
      <p:ext uri="{BB962C8B-B14F-4D97-AF65-F5344CB8AC3E}">
        <p14:creationId xmlns:p14="http://schemas.microsoft.com/office/powerpoint/2010/main" val="3878515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6617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95612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70884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95023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5/24/23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9179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5/24/23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2006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5/24/23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75310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5/24/23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4146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5/24/23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93319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5/24/23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62605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5/24/23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56998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77F9A741-F67D-C748-A863-20B5F5EE442E}" type="datetimeFigureOut">
              <a:rPr lang="en-US" smtClean="0"/>
              <a:t>5/24/23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3519223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9.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17.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9.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20.png"/><Relationship Id="rId4" Type="http://schemas.openxmlformats.org/officeDocument/2006/relationships/image" Target="../media/image50.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9.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1.png"/><Relationship Id="rId7" Type="http://schemas.openxmlformats.org/officeDocument/2006/relationships/image" Target="../media/image28.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20.png"/><Relationship Id="rId5" Type="http://schemas.openxmlformats.org/officeDocument/2006/relationships/image" Target="../media/image26.png"/><Relationship Id="rId10" Type="http://schemas.openxmlformats.org/officeDocument/2006/relationships/image" Target="../media/image19.png"/><Relationship Id="rId4" Type="http://schemas.openxmlformats.org/officeDocument/2006/relationships/image" Target="../media/image22.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0.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20.png"/><Relationship Id="rId4" Type="http://schemas.openxmlformats.org/officeDocument/2006/relationships/image" Target="../media/image31.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8.png"/><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66372" y="478541"/>
            <a:ext cx="2356885" cy="2252074"/>
            <a:chOff x="3241258" y="14170384"/>
            <a:chExt cx="9066386" cy="846488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2524188" y="15879644"/>
              <a:ext cx="3796004"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4813731" y="14445551"/>
              <a:ext cx="5201009" cy="377608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4801014" y="18773669"/>
              <a:ext cx="5201009" cy="377608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140646" y="18773664"/>
              <a:ext cx="2166998" cy="3861605"/>
              <a:chOff x="9994616" y="7037272"/>
              <a:chExt cx="1263492" cy="3328969"/>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433434" y="8598454"/>
                <a:ext cx="3255292" cy="132928"/>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10104715" y="7186029"/>
                <a:ext cx="1153393" cy="431269"/>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- 0.25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10104740" y="9832660"/>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a:latin typeface="Arial" panose="020B0604020202020204" pitchFamily="34" charset="0"/>
                    <a:ea typeface="Calibri" panose="020F0502020204030204" pitchFamily="34" charset="0"/>
                    <a:cs typeface="Arial" panose="020B0604020202020204" pitchFamily="34" charset="0"/>
                  </a:rPr>
                  <a:t>- 5 m</a:t>
                </a:r>
                <a:endParaRPr lang="en-US" sz="12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10139332" y="8474313"/>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- 2.6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2675809" y="20043978"/>
              <a:ext cx="3500475"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3241258" y="14170384"/>
              <a:ext cx="1539134" cy="867630"/>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pic>
        <p:nvPicPr>
          <p:cNvPr id="25" name="Picture 24">
            <a:extLst>
              <a:ext uri="{FF2B5EF4-FFF2-40B4-BE49-F238E27FC236}">
                <a16:creationId xmlns:a16="http://schemas.microsoft.com/office/drawing/2014/main" id="{FD8C4837-2CBD-5944-A6F0-B7592D9C9C2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624695" y="883525"/>
            <a:ext cx="1005840" cy="731520"/>
          </a:xfrm>
          <a:prstGeom prst="rect">
            <a:avLst/>
          </a:prstGeom>
          <a:ln>
            <a:solidFill>
              <a:schemeClr val="tx1"/>
            </a:solidFill>
          </a:ln>
        </p:spPr>
      </p:pic>
      <p:pic>
        <p:nvPicPr>
          <p:cNvPr id="24" name="Picture 23">
            <a:extLst>
              <a:ext uri="{FF2B5EF4-FFF2-40B4-BE49-F238E27FC236}">
                <a16:creationId xmlns:a16="http://schemas.microsoft.com/office/drawing/2014/main" id="{6FF170CC-8F62-E545-8929-1C4A75E6F9A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381826" y="754326"/>
            <a:ext cx="1005840" cy="7315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3614722" y="145793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4134829" y="647294"/>
            <a:ext cx="1005840" cy="731520"/>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2646406" y="1591907"/>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5907426" y="1519493"/>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EE87EBCC-BF30-384C-8097-E0A620382F27}"/>
              </a:ext>
            </a:extLst>
          </p:cNvPr>
          <p:cNvSpPr txBox="1"/>
          <p:nvPr/>
        </p:nvSpPr>
        <p:spPr>
          <a:xfrm>
            <a:off x="2253006" y="476516"/>
            <a:ext cx="323982"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66372" y="4593653"/>
            <a:ext cx="6982904"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 Behavioral Paradigms. </a:t>
            </a:r>
            <a:r>
              <a:rPr lang="en-US" sz="900" dirty="0">
                <a:latin typeface="Arial" panose="020B0604020202020204" pitchFamily="34" charset="0"/>
                <a:cs typeface="Arial" panose="020B0604020202020204" pitchFamily="34" charset="0"/>
              </a:rPr>
              <a:t>A) Sample target image and corresponding SUN-RGBD depth map. B) Verbal estimate paradigm. Scenes with embedded targets were presented for a variable duration followed by a mask. C) Distance discrimination paradigm. Participants were presented with two scenes for the same duration and responded which target was closer. </a:t>
            </a:r>
            <a:endParaRPr lang="en-US" sz="9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94976" y="2855780"/>
            <a:ext cx="38044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65935" y="3287737"/>
            <a:ext cx="1005840" cy="731520"/>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437359" y="3328237"/>
            <a:ext cx="6800262" cy="1159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223066" y="3165014"/>
            <a:ext cx="1005840" cy="731520"/>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p:cNvPicPr>
          <p:nvPr/>
        </p:nvPicPr>
        <p:blipFill rotWithShape="1">
          <a:blip r:embed="rId11" cstate="print">
            <a:extLst>
              <a:ext uri="{28A0092B-C50C-407E-A947-70E740481C1C}">
                <a14:useLocalDpi xmlns:a14="http://schemas.microsoft.com/office/drawing/2010/main" val="0"/>
              </a:ext>
            </a:extLst>
          </a:blip>
          <a:stretch/>
        </p:blipFill>
        <p:spPr bwMode="auto">
          <a:xfrm>
            <a:off x="2010212" y="3035385"/>
            <a:ext cx="1005840" cy="731520"/>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536" y="488192"/>
            <a:ext cx="1005840" cy="731520"/>
          </a:xfrm>
          <a:prstGeom prst="rect">
            <a:avLst/>
          </a:prstGeom>
          <a:ln>
            <a:solidFill>
              <a:schemeClr val="tx1"/>
            </a:solidFill>
          </a:ln>
        </p:spPr>
      </p:pic>
      <p:pic>
        <p:nvPicPr>
          <p:cNvPr id="59" name="Picture 58">
            <a:extLst>
              <a:ext uri="{FF2B5EF4-FFF2-40B4-BE49-F238E27FC236}">
                <a16:creationId xmlns:a16="http://schemas.microsoft.com/office/drawing/2014/main" id="{9ED3A554-D0B8-2340-9F02-C5C844666F88}"/>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2805076" y="2905756"/>
            <a:ext cx="1005840" cy="731520"/>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3629693" y="2753841"/>
            <a:ext cx="1005840" cy="731520"/>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424557" y="2632301"/>
            <a:ext cx="1005840" cy="731520"/>
          </a:xfrm>
          <a:prstGeom prst="rect">
            <a:avLst/>
          </a:prstGeom>
          <a:ln>
            <a:noFill/>
          </a:ln>
        </p:spPr>
      </p:pic>
      <p:pic>
        <p:nvPicPr>
          <p:cNvPr id="60" name="Picture 59">
            <a:extLst>
              <a:ext uri="{FF2B5EF4-FFF2-40B4-BE49-F238E27FC236}">
                <a16:creationId xmlns:a16="http://schemas.microsoft.com/office/drawing/2014/main" id="{19260FA2-0A90-8C4D-950D-9E20C479D05D}"/>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5249174" y="2495565"/>
            <a:ext cx="1005840" cy="731520"/>
          </a:xfrm>
          <a:prstGeom prst="rect">
            <a:avLst/>
          </a:prstGeom>
          <a:ln>
            <a:noFill/>
          </a:ln>
          <a:extLst>
            <a:ext uri="{53640926-AAD7-44D8-BBD7-CCE9431645EC}">
              <a14:shadowObscured xmlns:a14="http://schemas.microsoft.com/office/drawing/2010/main"/>
            </a:ext>
          </a:extLst>
        </p:spPr>
      </p:pic>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046311" y="2348413"/>
            <a:ext cx="1005840" cy="731520"/>
          </a:xfrm>
          <a:prstGeom prst="rect">
            <a:avLst/>
          </a:prstGeom>
          <a:ln>
            <a:solidFill>
              <a:schemeClr val="tx1"/>
            </a:solidFill>
          </a:ln>
        </p:spPr>
      </p:pic>
      <p:sp>
        <p:nvSpPr>
          <p:cNvPr id="67" name="Text Box 33">
            <a:extLst>
              <a:ext uri="{FF2B5EF4-FFF2-40B4-BE49-F238E27FC236}">
                <a16:creationId xmlns:a16="http://schemas.microsoft.com/office/drawing/2014/main" id="{5744CB47-C712-B040-9AC2-AED6AC4CABC7}"/>
              </a:ext>
            </a:extLst>
          </p:cNvPr>
          <p:cNvSpPr txBox="1"/>
          <p:nvPr/>
        </p:nvSpPr>
        <p:spPr>
          <a:xfrm>
            <a:off x="6111576" y="2788854"/>
            <a:ext cx="875309" cy="209207"/>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Respond which target was </a:t>
            </a:r>
            <a:r>
              <a:rPr lang="en-US" sz="800"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84ECC72D-9386-A2B7-6AE4-3FEC2C17F4F9}"/>
              </a:ext>
            </a:extLst>
          </p:cNvPr>
          <p:cNvCxnSpPr>
            <a:cxnSpLocks/>
          </p:cNvCxnSpPr>
          <p:nvPr/>
        </p:nvCxnSpPr>
        <p:spPr>
          <a:xfrm flipV="1">
            <a:off x="2541066" y="1472195"/>
            <a:ext cx="3668460" cy="62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33">
            <a:extLst>
              <a:ext uri="{FF2B5EF4-FFF2-40B4-BE49-F238E27FC236}">
                <a16:creationId xmlns:a16="http://schemas.microsoft.com/office/drawing/2014/main" id="{F2A13CAC-B5C6-AC3F-E721-F4D4D4A076A5}"/>
              </a:ext>
            </a:extLst>
          </p:cNvPr>
          <p:cNvSpPr txBox="1"/>
          <p:nvPr/>
        </p:nvSpPr>
        <p:spPr>
          <a:xfrm>
            <a:off x="4955309" y="687523"/>
            <a:ext cx="938363" cy="234935"/>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How far away was the target, in meters?</a:t>
            </a:r>
            <a:endParaRPr lang="en-US" sz="800" b="1" dirty="0">
              <a:latin typeface="Arial" panose="020B0604020202020204" pitchFamily="34" charset="0"/>
              <a:ea typeface="Calibri" panose="020F0502020204030204" pitchFamily="34" charset="0"/>
              <a:cs typeface="Arial" panose="020B0604020202020204" pitchFamily="34" charset="0"/>
            </a:endParaRP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8DC679ED-EFDE-81D1-D21F-402C9339B62A}"/>
              </a:ext>
            </a:extLst>
          </p:cNvPr>
          <p:cNvSpPr txBox="1"/>
          <p:nvPr/>
        </p:nvSpPr>
        <p:spPr>
          <a:xfrm>
            <a:off x="4168972" y="133506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0" name="TextBox 39">
            <a:extLst>
              <a:ext uri="{FF2B5EF4-FFF2-40B4-BE49-F238E27FC236}">
                <a16:creationId xmlns:a16="http://schemas.microsoft.com/office/drawing/2014/main" id="{5A54D0D6-3CBC-F48C-19FE-6E2435C3B097}"/>
              </a:ext>
            </a:extLst>
          </p:cNvPr>
          <p:cNvSpPr txBox="1"/>
          <p:nvPr/>
        </p:nvSpPr>
        <p:spPr>
          <a:xfrm>
            <a:off x="6921104" y="3394692"/>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F12E68C1-EF54-FBA6-1A61-9A9CB03DBC7C}"/>
              </a:ext>
            </a:extLst>
          </p:cNvPr>
          <p:cNvSpPr txBox="1"/>
          <p:nvPr/>
        </p:nvSpPr>
        <p:spPr>
          <a:xfrm>
            <a:off x="435004" y="400499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2" name="TextBox 41">
            <a:extLst>
              <a:ext uri="{FF2B5EF4-FFF2-40B4-BE49-F238E27FC236}">
                <a16:creationId xmlns:a16="http://schemas.microsoft.com/office/drawing/2014/main" id="{F7DF9703-966A-659A-7C41-69A12F6073BF}"/>
              </a:ext>
            </a:extLst>
          </p:cNvPr>
          <p:cNvSpPr txBox="1"/>
          <p:nvPr/>
        </p:nvSpPr>
        <p:spPr>
          <a:xfrm>
            <a:off x="1262653" y="388227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3" name="TextBox 42">
            <a:extLst>
              <a:ext uri="{FF2B5EF4-FFF2-40B4-BE49-F238E27FC236}">
                <a16:creationId xmlns:a16="http://schemas.microsoft.com/office/drawing/2014/main" id="{9EDA3387-6750-587E-8664-F39953E6FC4F}"/>
              </a:ext>
            </a:extLst>
          </p:cNvPr>
          <p:cNvSpPr txBox="1"/>
          <p:nvPr/>
        </p:nvSpPr>
        <p:spPr>
          <a:xfrm>
            <a:off x="2818286" y="360867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4" name="TextBox 43">
            <a:extLst>
              <a:ext uri="{FF2B5EF4-FFF2-40B4-BE49-F238E27FC236}">
                <a16:creationId xmlns:a16="http://schemas.microsoft.com/office/drawing/2014/main" id="{6029BEA1-5F6C-1289-271B-2846D26BB5B7}"/>
              </a:ext>
            </a:extLst>
          </p:cNvPr>
          <p:cNvSpPr txBox="1"/>
          <p:nvPr/>
        </p:nvSpPr>
        <p:spPr>
          <a:xfrm>
            <a:off x="3629693" y="3494512"/>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5" name="TextBox 44">
            <a:extLst>
              <a:ext uri="{FF2B5EF4-FFF2-40B4-BE49-F238E27FC236}">
                <a16:creationId xmlns:a16="http://schemas.microsoft.com/office/drawing/2014/main" id="{317C03A6-1081-5E3D-D12D-2ED75606EDFE}"/>
              </a:ext>
            </a:extLst>
          </p:cNvPr>
          <p:cNvSpPr txBox="1"/>
          <p:nvPr/>
        </p:nvSpPr>
        <p:spPr>
          <a:xfrm>
            <a:off x="5249174" y="3193759"/>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8" name="TextBox 47">
            <a:extLst>
              <a:ext uri="{FF2B5EF4-FFF2-40B4-BE49-F238E27FC236}">
                <a16:creationId xmlns:a16="http://schemas.microsoft.com/office/drawing/2014/main" id="{ACAA3077-B5AE-CED8-AB12-91083C605EA3}"/>
              </a:ext>
            </a:extLst>
          </p:cNvPr>
          <p:cNvSpPr txBox="1"/>
          <p:nvPr/>
        </p:nvSpPr>
        <p:spPr>
          <a:xfrm>
            <a:off x="2195047" y="373842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
        <p:nvSpPr>
          <p:cNvPr id="51" name="TextBox 50">
            <a:extLst>
              <a:ext uri="{FF2B5EF4-FFF2-40B4-BE49-F238E27FC236}">
                <a16:creationId xmlns:a16="http://schemas.microsoft.com/office/drawing/2014/main" id="{E31A5A02-C08A-86FE-6C3F-DA330F768116}"/>
              </a:ext>
            </a:extLst>
          </p:cNvPr>
          <p:cNvSpPr txBox="1"/>
          <p:nvPr/>
        </p:nvSpPr>
        <p:spPr>
          <a:xfrm>
            <a:off x="4599772" y="3328237"/>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Tree>
    <p:extLst>
      <p:ext uri="{BB962C8B-B14F-4D97-AF65-F5344CB8AC3E}">
        <p14:creationId xmlns:p14="http://schemas.microsoft.com/office/powerpoint/2010/main" val="219869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519035" y="6225095"/>
            <a:ext cx="3125036" cy="267150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Discrimination Accuracy Results. </a:t>
            </a:r>
            <a:r>
              <a:rPr lang="en-US" sz="90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verbal estimates from independent participants at 125ms. The verbal estimate difference is calculated as the absolute difference between verbal estimates for images within a discrimination trial divided by their joint variance, effectively resulting in a z-score of the verbal estimate difference. The verbal estimate and discrimination task were comprised of independent groups of participants. C) Accuracy as a function of verbal estimates at 250ms D) Accuracy as a function of verbal estimates at 1000ms D) 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82033F7D-13CD-6046-83DD-1CFF99037456}"/>
              </a:ext>
            </a:extLst>
          </p:cNvPr>
          <p:cNvGrpSpPr/>
          <p:nvPr/>
        </p:nvGrpSpPr>
        <p:grpSpPr>
          <a:xfrm>
            <a:off x="257703" y="6286401"/>
            <a:ext cx="3355253" cy="2407122"/>
            <a:chOff x="4291182" y="2692647"/>
            <a:chExt cx="3049831" cy="2118488"/>
          </a:xfrm>
        </p:grpSpPr>
        <p:grpSp>
          <p:nvGrpSpPr>
            <p:cNvPr id="98" name="Group 97">
              <a:extLst>
                <a:ext uri="{FF2B5EF4-FFF2-40B4-BE49-F238E27FC236}">
                  <a16:creationId xmlns:a16="http://schemas.microsoft.com/office/drawing/2014/main" id="{472BD362-5472-D244-A6EB-E71494AED425}"/>
                </a:ext>
              </a:extLst>
            </p:cNvPr>
            <p:cNvGrpSpPr/>
            <p:nvPr/>
          </p:nvGrpSpPr>
          <p:grpSpPr>
            <a:xfrm>
              <a:off x="4291182" y="2692647"/>
              <a:ext cx="3049831" cy="2118488"/>
              <a:chOff x="387655" y="1645993"/>
              <a:chExt cx="3337220" cy="2416399"/>
            </a:xfrm>
          </p:grpSpPr>
          <p:pic>
            <p:nvPicPr>
              <p:cNvPr id="99" name="Picture 98">
                <a:extLst>
                  <a:ext uri="{FF2B5EF4-FFF2-40B4-BE49-F238E27FC236}">
                    <a16:creationId xmlns:a16="http://schemas.microsoft.com/office/drawing/2014/main" id="{BA13DDC7-CDF8-A349-AEA5-5B95AAE99ECE}"/>
                  </a:ext>
                </a:extLst>
              </p:cNvPr>
              <p:cNvPicPr>
                <a:picLocks noChangeAspect="1"/>
              </p:cNvPicPr>
              <p:nvPr/>
            </p:nvPicPr>
            <p:blipFill rotWithShape="1">
              <a:blip r:embed="rId3"/>
              <a:srcRect l="50372" r="10140"/>
              <a:stretch/>
            </p:blipFill>
            <p:spPr>
              <a:xfrm>
                <a:off x="2295844" y="1645993"/>
                <a:ext cx="1363132" cy="2416397"/>
              </a:xfrm>
              <a:prstGeom prst="rect">
                <a:avLst/>
              </a:prstGeom>
            </p:spPr>
          </p:pic>
          <p:pic>
            <p:nvPicPr>
              <p:cNvPr id="100" name="Picture 99">
                <a:extLst>
                  <a:ext uri="{FF2B5EF4-FFF2-40B4-BE49-F238E27FC236}">
                    <a16:creationId xmlns:a16="http://schemas.microsoft.com/office/drawing/2014/main" id="{94013154-4F26-4144-B5B4-A0D4B842F40F}"/>
                  </a:ext>
                </a:extLst>
              </p:cNvPr>
              <p:cNvPicPr>
                <a:picLocks noChangeAspect="1"/>
              </p:cNvPicPr>
              <p:nvPr/>
            </p:nvPicPr>
            <p:blipFill rotWithShape="1">
              <a:blip r:embed="rId4"/>
              <a:srcRect l="-778" r="48583"/>
              <a:stretch/>
            </p:blipFill>
            <p:spPr>
              <a:xfrm>
                <a:off x="387655" y="1645995"/>
                <a:ext cx="1801747" cy="2416397"/>
              </a:xfrm>
              <a:prstGeom prst="rect">
                <a:avLst/>
              </a:prstGeom>
            </p:spPr>
          </p:pic>
          <p:pic>
            <p:nvPicPr>
              <p:cNvPr id="101" name="Picture 100">
                <a:extLst>
                  <a:ext uri="{FF2B5EF4-FFF2-40B4-BE49-F238E27FC236}">
                    <a16:creationId xmlns:a16="http://schemas.microsoft.com/office/drawing/2014/main" id="{46B13134-FF34-AE45-995B-AD0B9FD1CADF}"/>
                  </a:ext>
                </a:extLst>
              </p:cNvPr>
              <p:cNvPicPr>
                <a:picLocks noChangeAspect="1"/>
              </p:cNvPicPr>
              <p:nvPr/>
            </p:nvPicPr>
            <p:blipFill rotWithShape="1">
              <a:blip r:embed="rId5"/>
              <a:srcRect l="52037" t="88331" r="12674" b="7490"/>
              <a:stretch/>
            </p:blipFill>
            <p:spPr>
              <a:xfrm>
                <a:off x="949469" y="3791235"/>
                <a:ext cx="1220052" cy="101151"/>
              </a:xfrm>
              <a:prstGeom prst="rect">
                <a:avLst/>
              </a:prstGeom>
            </p:spPr>
          </p:pic>
          <p:pic>
            <p:nvPicPr>
              <p:cNvPr id="102" name="Picture 101">
                <a:extLst>
                  <a:ext uri="{FF2B5EF4-FFF2-40B4-BE49-F238E27FC236}">
                    <a16:creationId xmlns:a16="http://schemas.microsoft.com/office/drawing/2014/main" id="{74A2329C-1122-3045-B56F-B7C9B4AB74EB}"/>
                  </a:ext>
                </a:extLst>
              </p:cNvPr>
              <p:cNvPicPr>
                <a:picLocks noChangeAspect="1"/>
              </p:cNvPicPr>
              <p:nvPr/>
            </p:nvPicPr>
            <p:blipFill rotWithShape="1">
              <a:blip r:embed="rId3"/>
              <a:srcRect l="86649" r="10140"/>
              <a:stretch/>
            </p:blipFill>
            <p:spPr>
              <a:xfrm>
                <a:off x="2184989" y="1645994"/>
                <a:ext cx="110855" cy="2416397"/>
              </a:xfrm>
              <a:prstGeom prst="rect">
                <a:avLst/>
              </a:prstGeom>
            </p:spPr>
          </p:pic>
          <p:pic>
            <p:nvPicPr>
              <p:cNvPr id="103" name="Picture 102">
                <a:extLst>
                  <a:ext uri="{FF2B5EF4-FFF2-40B4-BE49-F238E27FC236}">
                    <a16:creationId xmlns:a16="http://schemas.microsoft.com/office/drawing/2014/main" id="{4C56578E-40B4-914C-A94A-B2C4BADF4884}"/>
                  </a:ext>
                </a:extLst>
              </p:cNvPr>
              <p:cNvPicPr>
                <a:picLocks noChangeAspect="1"/>
              </p:cNvPicPr>
              <p:nvPr/>
            </p:nvPicPr>
            <p:blipFill rotWithShape="1">
              <a:blip r:embed="rId6"/>
              <a:srcRect l="12182" t="92012" r="5430" b="2973"/>
              <a:stretch/>
            </p:blipFill>
            <p:spPr>
              <a:xfrm>
                <a:off x="876479" y="3880319"/>
                <a:ext cx="2848396" cy="121381"/>
              </a:xfrm>
              <a:prstGeom prst="rect">
                <a:avLst/>
              </a:prstGeom>
            </p:spPr>
          </p:pic>
          <p:grpSp>
            <p:nvGrpSpPr>
              <p:cNvPr id="104" name="Group 103">
                <a:extLst>
                  <a:ext uri="{FF2B5EF4-FFF2-40B4-BE49-F238E27FC236}">
                    <a16:creationId xmlns:a16="http://schemas.microsoft.com/office/drawing/2014/main" id="{A6908451-7F80-454F-A55A-447BA826904A}"/>
                  </a:ext>
                </a:extLst>
              </p:cNvPr>
              <p:cNvGrpSpPr/>
              <p:nvPr/>
            </p:nvGrpSpPr>
            <p:grpSpPr>
              <a:xfrm>
                <a:off x="898986" y="1974547"/>
                <a:ext cx="1106421" cy="388523"/>
                <a:chOff x="4707877" y="2006145"/>
                <a:chExt cx="1106421" cy="388523"/>
              </a:xfrm>
            </p:grpSpPr>
            <p:pic>
              <p:nvPicPr>
                <p:cNvPr id="105" name="Picture 104">
                  <a:extLst>
                    <a:ext uri="{FF2B5EF4-FFF2-40B4-BE49-F238E27FC236}">
                      <a16:creationId xmlns:a16="http://schemas.microsoft.com/office/drawing/2014/main" id="{941B3408-98CE-3E4D-B942-E762F2495437}"/>
                    </a:ext>
                  </a:extLst>
                </p:cNvPr>
                <p:cNvPicPr>
                  <a:picLocks noChangeAspect="1"/>
                </p:cNvPicPr>
                <p:nvPr/>
              </p:nvPicPr>
              <p:blipFill rotWithShape="1">
                <a:blip r:embed="rId7"/>
                <a:srcRect l="13984" t="13401" r="67057" b="78240"/>
                <a:stretch/>
              </p:blipFill>
              <p:spPr>
                <a:xfrm>
                  <a:off x="4707877" y="2184362"/>
                  <a:ext cx="681392" cy="210306"/>
                </a:xfrm>
                <a:prstGeom prst="rect">
                  <a:avLst/>
                </a:prstGeom>
              </p:spPr>
            </p:pic>
            <p:pic>
              <p:nvPicPr>
                <p:cNvPr id="106" name="Picture 105">
                  <a:extLst>
                    <a:ext uri="{FF2B5EF4-FFF2-40B4-BE49-F238E27FC236}">
                      <a16:creationId xmlns:a16="http://schemas.microsoft.com/office/drawing/2014/main" id="{C99F1E1A-87B2-6049-A621-6B219EF4BAD2}"/>
                    </a:ext>
                  </a:extLst>
                </p:cNvPr>
                <p:cNvPicPr>
                  <a:picLocks noChangeAspect="1"/>
                </p:cNvPicPr>
                <p:nvPr/>
              </p:nvPicPr>
              <p:blipFill rotWithShape="1">
                <a:blip r:embed="rId6"/>
                <a:srcRect l="14044" t="13735" r="54593" b="79411"/>
                <a:stretch/>
              </p:blipFill>
              <p:spPr>
                <a:xfrm>
                  <a:off x="4716711" y="2039132"/>
                  <a:ext cx="1084333" cy="165887"/>
                </a:xfrm>
                <a:prstGeom prst="rect">
                  <a:avLst/>
                </a:prstGeom>
              </p:spPr>
            </p:pic>
            <p:pic>
              <p:nvPicPr>
                <p:cNvPr id="107" name="Picture 106">
                  <a:extLst>
                    <a:ext uri="{FF2B5EF4-FFF2-40B4-BE49-F238E27FC236}">
                      <a16:creationId xmlns:a16="http://schemas.microsoft.com/office/drawing/2014/main" id="{50058464-3453-B343-AB25-5184571DF926}"/>
                    </a:ext>
                  </a:extLst>
                </p:cNvPr>
                <p:cNvPicPr>
                  <a:picLocks noChangeAspect="1"/>
                </p:cNvPicPr>
                <p:nvPr/>
              </p:nvPicPr>
              <p:blipFill rotWithShape="1">
                <a:blip r:embed="rId7"/>
                <a:srcRect l="22019" t="14222" r="67057" b="78240"/>
                <a:stretch/>
              </p:blipFill>
              <p:spPr>
                <a:xfrm>
                  <a:off x="5005495" y="2048357"/>
                  <a:ext cx="392608" cy="189648"/>
                </a:xfrm>
                <a:prstGeom prst="rect">
                  <a:avLst/>
                </a:prstGeom>
              </p:spPr>
            </p:pic>
            <p:pic>
              <p:nvPicPr>
                <p:cNvPr id="108" name="Picture 107">
                  <a:extLst>
                    <a:ext uri="{FF2B5EF4-FFF2-40B4-BE49-F238E27FC236}">
                      <a16:creationId xmlns:a16="http://schemas.microsoft.com/office/drawing/2014/main" id="{9660B5BE-9317-F845-94ED-9C15973D61B7}"/>
                    </a:ext>
                  </a:extLst>
                </p:cNvPr>
                <p:cNvPicPr>
                  <a:picLocks noChangeAspect="1"/>
                </p:cNvPicPr>
                <p:nvPr/>
              </p:nvPicPr>
              <p:blipFill rotWithShape="1">
                <a:blip r:embed="rId6"/>
                <a:srcRect l="22013" t="13735" r="54593" b="79411"/>
                <a:stretch/>
              </p:blipFill>
              <p:spPr>
                <a:xfrm>
                  <a:off x="5005495" y="2205019"/>
                  <a:ext cx="808803" cy="165887"/>
                </a:xfrm>
                <a:prstGeom prst="rect">
                  <a:avLst/>
                </a:prstGeom>
              </p:spPr>
            </p:pic>
            <p:sp>
              <p:nvSpPr>
                <p:cNvPr id="109" name="Rectangle 108">
                  <a:extLst>
                    <a:ext uri="{FF2B5EF4-FFF2-40B4-BE49-F238E27FC236}">
                      <a16:creationId xmlns:a16="http://schemas.microsoft.com/office/drawing/2014/main" id="{D26A3DF4-6E13-9C42-BA88-D1CC79CAA52F}"/>
                    </a:ext>
                  </a:extLst>
                </p:cNvPr>
                <p:cNvSpPr/>
                <p:nvPr/>
              </p:nvSpPr>
              <p:spPr>
                <a:xfrm>
                  <a:off x="5398103" y="2006145"/>
                  <a:ext cx="402941" cy="178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 name="Left Brace 89">
              <a:extLst>
                <a:ext uri="{FF2B5EF4-FFF2-40B4-BE49-F238E27FC236}">
                  <a16:creationId xmlns:a16="http://schemas.microsoft.com/office/drawing/2014/main" id="{3184574F-BF55-3E41-9CA4-868BB0E66187}"/>
                </a:ext>
              </a:extLst>
            </p:cNvPr>
            <p:cNvSpPr/>
            <p:nvPr/>
          </p:nvSpPr>
          <p:spPr>
            <a:xfrm rot="5400000">
              <a:off x="5138425" y="3621940"/>
              <a:ext cx="59911" cy="3671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1" name="TextBox 90">
              <a:extLst>
                <a:ext uri="{FF2B5EF4-FFF2-40B4-BE49-F238E27FC236}">
                  <a16:creationId xmlns:a16="http://schemas.microsoft.com/office/drawing/2014/main" id="{FC4546F9-FFC3-E649-9AAE-BB99FDA2CA51}"/>
                </a:ext>
              </a:extLst>
            </p:cNvPr>
            <p:cNvSpPr txBox="1"/>
            <p:nvPr/>
          </p:nvSpPr>
          <p:spPr>
            <a:xfrm>
              <a:off x="5039186" y="3651173"/>
              <a:ext cx="258388"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E3968550-2AFC-3047-8A2B-3A061D101042}"/>
                </a:ext>
              </a:extLst>
            </p:cNvPr>
            <p:cNvSpPr txBox="1"/>
            <p:nvPr/>
          </p:nvSpPr>
          <p:spPr>
            <a:xfrm>
              <a:off x="5181706" y="3516541"/>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3" name="Left Brace 92">
              <a:extLst>
                <a:ext uri="{FF2B5EF4-FFF2-40B4-BE49-F238E27FC236}">
                  <a16:creationId xmlns:a16="http://schemas.microsoft.com/office/drawing/2014/main" id="{91E1C76A-CB31-1C43-8FAC-BCDA4DF61239}"/>
                </a:ext>
              </a:extLst>
            </p:cNvPr>
            <p:cNvSpPr/>
            <p:nvPr/>
          </p:nvSpPr>
          <p:spPr>
            <a:xfrm rot="5400000">
              <a:off x="5328686" y="3299115"/>
              <a:ext cx="59911" cy="74764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4" name="TextBox 93">
              <a:extLst>
                <a:ext uri="{FF2B5EF4-FFF2-40B4-BE49-F238E27FC236}">
                  <a16:creationId xmlns:a16="http://schemas.microsoft.com/office/drawing/2014/main" id="{DCB1F479-7F2E-6D40-B849-987AE1CA2481}"/>
                </a:ext>
              </a:extLst>
            </p:cNvPr>
            <p:cNvSpPr txBox="1"/>
            <p:nvPr/>
          </p:nvSpPr>
          <p:spPr>
            <a:xfrm>
              <a:off x="6474160" y="2885155"/>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5" name="Left Brace 94">
              <a:extLst>
                <a:ext uri="{FF2B5EF4-FFF2-40B4-BE49-F238E27FC236}">
                  <a16:creationId xmlns:a16="http://schemas.microsoft.com/office/drawing/2014/main" id="{8EE0D5D7-DDC8-3841-BD08-CF1BE3E59002}"/>
                </a:ext>
              </a:extLst>
            </p:cNvPr>
            <p:cNvSpPr/>
            <p:nvPr/>
          </p:nvSpPr>
          <p:spPr>
            <a:xfrm rot="5400000">
              <a:off x="6612308" y="2651971"/>
              <a:ext cx="59911" cy="7653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6" name="Left Brace 95">
              <a:extLst>
                <a:ext uri="{FF2B5EF4-FFF2-40B4-BE49-F238E27FC236}">
                  <a16:creationId xmlns:a16="http://schemas.microsoft.com/office/drawing/2014/main" id="{0CC36B2F-91DC-9F41-8D99-0119C532419F}"/>
                </a:ext>
              </a:extLst>
            </p:cNvPr>
            <p:cNvSpPr/>
            <p:nvPr/>
          </p:nvSpPr>
          <p:spPr>
            <a:xfrm rot="5400000">
              <a:off x="6420979" y="3045898"/>
              <a:ext cx="59911" cy="3738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7" name="TextBox 96">
              <a:extLst>
                <a:ext uri="{FF2B5EF4-FFF2-40B4-BE49-F238E27FC236}">
                  <a16:creationId xmlns:a16="http://schemas.microsoft.com/office/drawing/2014/main" id="{B9E74467-FB96-8E4F-9AE4-AB501C69791C}"/>
                </a:ext>
              </a:extLst>
            </p:cNvPr>
            <p:cNvSpPr txBox="1"/>
            <p:nvPr/>
          </p:nvSpPr>
          <p:spPr>
            <a:xfrm>
              <a:off x="6273999" y="3073158"/>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sp>
        <p:nvSpPr>
          <p:cNvPr id="23" name="Rectangle 22">
            <a:extLst>
              <a:ext uri="{FF2B5EF4-FFF2-40B4-BE49-F238E27FC236}">
                <a16:creationId xmlns:a16="http://schemas.microsoft.com/office/drawing/2014/main" id="{BBCEFBC9-B772-5C4C-A58F-D00077C4DC43}"/>
              </a:ext>
            </a:extLst>
          </p:cNvPr>
          <p:cNvSpPr/>
          <p:nvPr/>
        </p:nvSpPr>
        <p:spPr>
          <a:xfrm>
            <a:off x="1138864" y="387541"/>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DB89D69-A778-8C43-A1EA-BA97DD021215}"/>
              </a:ext>
            </a:extLst>
          </p:cNvPr>
          <p:cNvSpPr/>
          <p:nvPr/>
        </p:nvSpPr>
        <p:spPr>
          <a:xfrm>
            <a:off x="3304910"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B2340A2-257F-5E49-9DA1-86E052C90DD7}"/>
              </a:ext>
            </a:extLst>
          </p:cNvPr>
          <p:cNvSpPr/>
          <p:nvPr/>
        </p:nvSpPr>
        <p:spPr>
          <a:xfrm>
            <a:off x="550309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DF7FE4-980C-4F42-BA26-E21B8628D78E}"/>
              </a:ext>
            </a:extLst>
          </p:cNvPr>
          <p:cNvSpPr/>
          <p:nvPr/>
        </p:nvSpPr>
        <p:spPr>
          <a:xfrm>
            <a:off x="1233551" y="2566813"/>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883B59DC-7215-294F-9B37-FFC6134F3EB8}"/>
              </a:ext>
            </a:extLst>
          </p:cNvPr>
          <p:cNvSpPr txBox="1"/>
          <p:nvPr/>
        </p:nvSpPr>
        <p:spPr>
          <a:xfrm>
            <a:off x="77952" y="3388035"/>
            <a:ext cx="323686"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7" name="Rectangle 6">
            <a:extLst>
              <a:ext uri="{FF2B5EF4-FFF2-40B4-BE49-F238E27FC236}">
                <a16:creationId xmlns:a16="http://schemas.microsoft.com/office/drawing/2014/main" id="{63C44CCC-9B5A-5047-A852-AE08486A7A65}"/>
              </a:ext>
            </a:extLst>
          </p:cNvPr>
          <p:cNvSpPr/>
          <p:nvPr/>
        </p:nvSpPr>
        <p:spPr>
          <a:xfrm>
            <a:off x="1233551" y="560800"/>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37D59BD-623D-BB45-BE60-7436A2E6D7CB}"/>
              </a:ext>
            </a:extLst>
          </p:cNvPr>
          <p:cNvSpPr/>
          <p:nvPr/>
        </p:nvSpPr>
        <p:spPr>
          <a:xfrm>
            <a:off x="3334895" y="5371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7F68606-A10F-5447-8F18-7658C71AEA9B}"/>
              </a:ext>
            </a:extLst>
          </p:cNvPr>
          <p:cNvSpPr/>
          <p:nvPr/>
        </p:nvSpPr>
        <p:spPr>
          <a:xfrm>
            <a:off x="3487295" y="6895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5CF8BA9-F0B3-794A-9A62-A2880065F957}"/>
              </a:ext>
            </a:extLst>
          </p:cNvPr>
          <p:cNvSpPr/>
          <p:nvPr/>
        </p:nvSpPr>
        <p:spPr>
          <a:xfrm>
            <a:off x="2885258" y="232839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DC6EE5-236E-2445-9360-41DB73A80D9A}"/>
              </a:ext>
            </a:extLst>
          </p:cNvPr>
          <p:cNvSpPr/>
          <p:nvPr/>
        </p:nvSpPr>
        <p:spPr>
          <a:xfrm>
            <a:off x="3268890" y="233453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C067CF2-9179-B44F-B47B-2A7774790739}"/>
              </a:ext>
            </a:extLst>
          </p:cNvPr>
          <p:cNvSpPr/>
          <p:nvPr/>
        </p:nvSpPr>
        <p:spPr>
          <a:xfrm>
            <a:off x="3695152" y="2330242"/>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34E38B0-2780-834E-96D2-DABA410123C7}"/>
              </a:ext>
            </a:extLst>
          </p:cNvPr>
          <p:cNvSpPr/>
          <p:nvPr/>
        </p:nvSpPr>
        <p:spPr>
          <a:xfrm>
            <a:off x="4078784" y="232781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0083C81-EE2D-E04C-ACF3-984105B7421F}"/>
              </a:ext>
            </a:extLst>
          </p:cNvPr>
          <p:cNvSpPr/>
          <p:nvPr/>
        </p:nvSpPr>
        <p:spPr>
          <a:xfrm>
            <a:off x="741225" y="442902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26CA853-4816-D646-8A6B-93A55E54C6A2}"/>
              </a:ext>
            </a:extLst>
          </p:cNvPr>
          <p:cNvSpPr/>
          <p:nvPr/>
        </p:nvSpPr>
        <p:spPr>
          <a:xfrm>
            <a:off x="1124857" y="4428633"/>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B890BB2A-D6C8-2B4F-8674-67FB88E6EEA5}"/>
              </a:ext>
            </a:extLst>
          </p:cNvPr>
          <p:cNvSpPr/>
          <p:nvPr/>
        </p:nvSpPr>
        <p:spPr>
          <a:xfrm>
            <a:off x="1551119" y="443087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1E41C5D-0B6F-DB49-97E8-5ED59934C052}"/>
              </a:ext>
            </a:extLst>
          </p:cNvPr>
          <p:cNvSpPr/>
          <p:nvPr/>
        </p:nvSpPr>
        <p:spPr>
          <a:xfrm>
            <a:off x="1934751" y="442844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7FA03E3-C7DB-4A4F-81B7-2BAE6520D46D}"/>
              </a:ext>
            </a:extLst>
          </p:cNvPr>
          <p:cNvSpPr/>
          <p:nvPr/>
        </p:nvSpPr>
        <p:spPr>
          <a:xfrm>
            <a:off x="2897207" y="441743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3FD8BBC-4172-9544-8FA9-A34733B3C3F5}"/>
              </a:ext>
            </a:extLst>
          </p:cNvPr>
          <p:cNvSpPr/>
          <p:nvPr/>
        </p:nvSpPr>
        <p:spPr>
          <a:xfrm>
            <a:off x="3280839" y="442357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42032AB-D46E-AE4F-A724-47994D958A3B}"/>
              </a:ext>
            </a:extLst>
          </p:cNvPr>
          <p:cNvSpPr/>
          <p:nvPr/>
        </p:nvSpPr>
        <p:spPr>
          <a:xfrm>
            <a:off x="3707101" y="441928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7311D5C-15BF-C84C-8A38-6E46DE466EB9}"/>
              </a:ext>
            </a:extLst>
          </p:cNvPr>
          <p:cNvSpPr/>
          <p:nvPr/>
        </p:nvSpPr>
        <p:spPr>
          <a:xfrm>
            <a:off x="4090733" y="441685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Picture 118">
            <a:extLst>
              <a:ext uri="{FF2B5EF4-FFF2-40B4-BE49-F238E27FC236}">
                <a16:creationId xmlns:a16="http://schemas.microsoft.com/office/drawing/2014/main" id="{04025E35-D77B-AB4D-B372-848D62EBEF38}"/>
              </a:ext>
            </a:extLst>
          </p:cNvPr>
          <p:cNvPicPr>
            <a:picLocks noChangeAspect="1"/>
          </p:cNvPicPr>
          <p:nvPr/>
        </p:nvPicPr>
        <p:blipFill>
          <a:blip r:embed="rId8"/>
          <a:stretch>
            <a:fillRect/>
          </a:stretch>
        </p:blipFill>
        <p:spPr>
          <a:xfrm>
            <a:off x="315533" y="3303482"/>
            <a:ext cx="3019362" cy="3019362"/>
          </a:xfrm>
          <a:prstGeom prst="rect">
            <a:avLst/>
          </a:prstGeom>
        </p:spPr>
      </p:pic>
      <p:pic>
        <p:nvPicPr>
          <p:cNvPr id="120" name="Picture 119">
            <a:extLst>
              <a:ext uri="{FF2B5EF4-FFF2-40B4-BE49-F238E27FC236}">
                <a16:creationId xmlns:a16="http://schemas.microsoft.com/office/drawing/2014/main" id="{C02D98BA-2362-E140-BD16-56C7AAE8D188}"/>
              </a:ext>
            </a:extLst>
          </p:cNvPr>
          <p:cNvPicPr>
            <a:picLocks noChangeAspect="1"/>
          </p:cNvPicPr>
          <p:nvPr/>
        </p:nvPicPr>
        <p:blipFill>
          <a:blip r:embed="rId9"/>
          <a:stretch>
            <a:fillRect/>
          </a:stretch>
        </p:blipFill>
        <p:spPr>
          <a:xfrm>
            <a:off x="3334895" y="3274820"/>
            <a:ext cx="3019362" cy="3019362"/>
          </a:xfrm>
          <a:prstGeom prst="rect">
            <a:avLst/>
          </a:prstGeom>
        </p:spPr>
      </p:pic>
      <p:pic>
        <p:nvPicPr>
          <p:cNvPr id="121" name="Picture 120">
            <a:extLst>
              <a:ext uri="{FF2B5EF4-FFF2-40B4-BE49-F238E27FC236}">
                <a16:creationId xmlns:a16="http://schemas.microsoft.com/office/drawing/2014/main" id="{5D4D8A8C-57B9-2349-ADC6-F41BC27E5BC4}"/>
              </a:ext>
            </a:extLst>
          </p:cNvPr>
          <p:cNvPicPr>
            <a:picLocks noChangeAspect="1"/>
          </p:cNvPicPr>
          <p:nvPr/>
        </p:nvPicPr>
        <p:blipFill>
          <a:blip r:embed="rId10"/>
          <a:stretch>
            <a:fillRect/>
          </a:stretch>
        </p:blipFill>
        <p:spPr>
          <a:xfrm>
            <a:off x="315533" y="492454"/>
            <a:ext cx="3019362" cy="3019362"/>
          </a:xfrm>
          <a:prstGeom prst="rect">
            <a:avLst/>
          </a:prstGeom>
        </p:spPr>
      </p:pic>
      <p:sp>
        <p:nvSpPr>
          <p:cNvPr id="88" name="TextBox 87">
            <a:extLst>
              <a:ext uri="{FF2B5EF4-FFF2-40B4-BE49-F238E27FC236}">
                <a16:creationId xmlns:a16="http://schemas.microsoft.com/office/drawing/2014/main" id="{685480B2-BB94-F64C-B156-7608E2AC989F}"/>
              </a:ext>
            </a:extLst>
          </p:cNvPr>
          <p:cNvSpPr txBox="1"/>
          <p:nvPr/>
        </p:nvSpPr>
        <p:spPr>
          <a:xfrm>
            <a:off x="3057409" y="59659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5" name="TextBox 84">
            <a:extLst>
              <a:ext uri="{FF2B5EF4-FFF2-40B4-BE49-F238E27FC236}">
                <a16:creationId xmlns:a16="http://schemas.microsoft.com/office/drawing/2014/main" id="{ED4DAE98-6A49-F845-BF77-95CE517D0BF1}"/>
              </a:ext>
            </a:extLst>
          </p:cNvPr>
          <p:cNvSpPr txBox="1"/>
          <p:nvPr/>
        </p:nvSpPr>
        <p:spPr>
          <a:xfrm>
            <a:off x="79823" y="585086"/>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87" name="TextBox 86">
            <a:extLst>
              <a:ext uri="{FF2B5EF4-FFF2-40B4-BE49-F238E27FC236}">
                <a16:creationId xmlns:a16="http://schemas.microsoft.com/office/drawing/2014/main" id="{BFC3CE53-C516-6944-BF1F-0D44C02929E6}"/>
              </a:ext>
            </a:extLst>
          </p:cNvPr>
          <p:cNvSpPr txBox="1"/>
          <p:nvPr/>
        </p:nvSpPr>
        <p:spPr>
          <a:xfrm>
            <a:off x="3060274" y="339236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89" name="TextBox 88">
            <a:extLst>
              <a:ext uri="{FF2B5EF4-FFF2-40B4-BE49-F238E27FC236}">
                <a16:creationId xmlns:a16="http://schemas.microsoft.com/office/drawing/2014/main" id="{1ECE3EE3-9E9D-8F48-B4B4-EC54CFF78E3F}"/>
              </a:ext>
            </a:extLst>
          </p:cNvPr>
          <p:cNvSpPr txBox="1"/>
          <p:nvPr/>
        </p:nvSpPr>
        <p:spPr>
          <a:xfrm>
            <a:off x="80538" y="624301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pic>
        <p:nvPicPr>
          <p:cNvPr id="118" name="Picture 117">
            <a:extLst>
              <a:ext uri="{FF2B5EF4-FFF2-40B4-BE49-F238E27FC236}">
                <a16:creationId xmlns:a16="http://schemas.microsoft.com/office/drawing/2014/main" id="{2C2A5087-0E01-FF41-BF0A-9272ACBC0522}"/>
              </a:ext>
            </a:extLst>
          </p:cNvPr>
          <p:cNvPicPr>
            <a:picLocks noChangeAspect="1"/>
          </p:cNvPicPr>
          <p:nvPr/>
        </p:nvPicPr>
        <p:blipFill>
          <a:blip r:embed="rId11"/>
          <a:stretch>
            <a:fillRect/>
          </a:stretch>
        </p:blipFill>
        <p:spPr>
          <a:xfrm>
            <a:off x="3304910" y="476684"/>
            <a:ext cx="3019362" cy="3019362"/>
          </a:xfrm>
          <a:prstGeom prst="rect">
            <a:avLst/>
          </a:prstGeom>
        </p:spPr>
      </p:pic>
      <p:grpSp>
        <p:nvGrpSpPr>
          <p:cNvPr id="127" name="Group 126">
            <a:extLst>
              <a:ext uri="{FF2B5EF4-FFF2-40B4-BE49-F238E27FC236}">
                <a16:creationId xmlns:a16="http://schemas.microsoft.com/office/drawing/2014/main" id="{58EA0F33-A5C5-F447-AA2B-0B42D1BBE5D3}"/>
              </a:ext>
            </a:extLst>
          </p:cNvPr>
          <p:cNvGrpSpPr/>
          <p:nvPr/>
        </p:nvGrpSpPr>
        <p:grpSpPr>
          <a:xfrm>
            <a:off x="785875" y="864666"/>
            <a:ext cx="2158778" cy="208978"/>
            <a:chOff x="5068739" y="1014005"/>
            <a:chExt cx="1806566" cy="176345"/>
          </a:xfrm>
        </p:grpSpPr>
        <p:pic>
          <p:nvPicPr>
            <p:cNvPr id="128" name="Picture 127" descr="Chart, scatter chart&#10;&#10;Description automatically generated">
              <a:extLst>
                <a:ext uri="{FF2B5EF4-FFF2-40B4-BE49-F238E27FC236}">
                  <a16:creationId xmlns:a16="http://schemas.microsoft.com/office/drawing/2014/main" id="{53525AF1-1671-8A47-9BC7-4ED10B324DB3}"/>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129" name="Picture 128" descr="Chart, scatter chart&#10;&#10;Description automatically generated">
              <a:extLst>
                <a:ext uri="{FF2B5EF4-FFF2-40B4-BE49-F238E27FC236}">
                  <a16:creationId xmlns:a16="http://schemas.microsoft.com/office/drawing/2014/main" id="{2D0411B0-076D-454D-8366-D8220FC31826}"/>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130" name="Picture 129" descr="Chart, scatter chart&#10;&#10;Description automatically generated">
              <a:extLst>
                <a:ext uri="{FF2B5EF4-FFF2-40B4-BE49-F238E27FC236}">
                  <a16:creationId xmlns:a16="http://schemas.microsoft.com/office/drawing/2014/main" id="{7678A754-E142-2948-B119-EEB7D58C0D88}"/>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131" name="Picture 130" descr="Chart, bar chart&#10;&#10;Description automatically generated">
              <a:extLst>
                <a:ext uri="{FF2B5EF4-FFF2-40B4-BE49-F238E27FC236}">
                  <a16:creationId xmlns:a16="http://schemas.microsoft.com/office/drawing/2014/main" id="{535912EC-5C0D-8B41-90F0-D3AA9E37C3D8}"/>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132" name="Picture 131" descr="Chart, bar chart&#10;&#10;Description automatically generated">
              <a:extLst>
                <a:ext uri="{FF2B5EF4-FFF2-40B4-BE49-F238E27FC236}">
                  <a16:creationId xmlns:a16="http://schemas.microsoft.com/office/drawing/2014/main" id="{CD9CD056-F50B-DA45-A68D-DBC0AB735EDE}"/>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133" name="Picture 132" descr="Chart, bar chart&#10;&#10;Description automatically generated">
              <a:extLst>
                <a:ext uri="{FF2B5EF4-FFF2-40B4-BE49-F238E27FC236}">
                  <a16:creationId xmlns:a16="http://schemas.microsoft.com/office/drawing/2014/main" id="{0B84B8AB-CD62-5A4A-9E12-722952202272}"/>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
        <p:nvSpPr>
          <p:cNvPr id="8" name="Rectangle 7">
            <a:extLst>
              <a:ext uri="{FF2B5EF4-FFF2-40B4-BE49-F238E27FC236}">
                <a16:creationId xmlns:a16="http://schemas.microsoft.com/office/drawing/2014/main" id="{7BDC07FB-5025-5141-AD0A-0EA383866FE7}"/>
              </a:ext>
            </a:extLst>
          </p:cNvPr>
          <p:cNvSpPr/>
          <p:nvPr/>
        </p:nvSpPr>
        <p:spPr>
          <a:xfrm>
            <a:off x="1586984" y="549630"/>
            <a:ext cx="567773" cy="288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977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E60B56D-AC6F-AA68-5AE2-4348EDFC3A77}"/>
              </a:ext>
            </a:extLst>
          </p:cNvPr>
          <p:cNvSpPr txBox="1"/>
          <p:nvPr/>
        </p:nvSpPr>
        <p:spPr>
          <a:xfrm>
            <a:off x="304343" y="6715554"/>
            <a:ext cx="6266411"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7.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discrimination response time as a function of verbal estimates from independent participants at 125ms. The verbal estimate difference is calculated as the absolute difference between verbal estimates for images within a discrimination trial divided by their joint variance, effectively resulting in a z-score of the verbal estimate difference. The verbal estimate and discrimination task were comprised of independent groups of participants. C) 250ms and D) 1000ms</a:t>
            </a:r>
            <a:endParaRPr lang="en-US" sz="900" b="1"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084722-7925-8440-8681-73478F396176}"/>
              </a:ext>
            </a:extLst>
          </p:cNvPr>
          <p:cNvSpPr/>
          <p:nvPr/>
        </p:nvSpPr>
        <p:spPr>
          <a:xfrm>
            <a:off x="6046696" y="2883884"/>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A768894-B144-EE49-ABFE-203A5BDF5ACB}"/>
              </a:ext>
            </a:extLst>
          </p:cNvPr>
          <p:cNvSpPr/>
          <p:nvPr/>
        </p:nvSpPr>
        <p:spPr>
          <a:xfrm>
            <a:off x="1392442" y="774510"/>
            <a:ext cx="958891" cy="7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ACE2EC3-36C2-B447-ABDE-5CE5991054EA}"/>
              </a:ext>
            </a:extLst>
          </p:cNvPr>
          <p:cNvSpPr/>
          <p:nvPr/>
        </p:nvSpPr>
        <p:spPr>
          <a:xfrm>
            <a:off x="5554905"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3F3C6F0-B1C8-E149-A15A-DF5F3B136F80}"/>
              </a:ext>
            </a:extLst>
          </p:cNvPr>
          <p:cNvSpPr/>
          <p:nvPr/>
        </p:nvSpPr>
        <p:spPr>
          <a:xfrm>
            <a:off x="3820197"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FCBB891-F2F0-1B4F-8B9D-640EFC960DDE}"/>
              </a:ext>
            </a:extLst>
          </p:cNvPr>
          <p:cNvSpPr/>
          <p:nvPr/>
        </p:nvSpPr>
        <p:spPr>
          <a:xfrm>
            <a:off x="4371305"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959A239-71F0-D94B-A421-79A43C82A118}"/>
              </a:ext>
            </a:extLst>
          </p:cNvPr>
          <p:cNvSpPr/>
          <p:nvPr/>
        </p:nvSpPr>
        <p:spPr>
          <a:xfrm>
            <a:off x="4959006"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1E4576C7-D4F4-334B-9C83-823A0B7CB5B8}"/>
              </a:ext>
            </a:extLst>
          </p:cNvPr>
          <p:cNvSpPr/>
          <p:nvPr/>
        </p:nvSpPr>
        <p:spPr>
          <a:xfrm>
            <a:off x="5554905"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FC5956C-55DA-5B40-B878-FA4AA3EE898A}"/>
              </a:ext>
            </a:extLst>
          </p:cNvPr>
          <p:cNvSpPr/>
          <p:nvPr/>
        </p:nvSpPr>
        <p:spPr>
          <a:xfrm>
            <a:off x="909876"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D045555-F137-8B4E-A43B-EA4B494AA5BC}"/>
              </a:ext>
            </a:extLst>
          </p:cNvPr>
          <p:cNvSpPr/>
          <p:nvPr/>
        </p:nvSpPr>
        <p:spPr>
          <a:xfrm>
            <a:off x="1442399"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11DECDE-F021-154F-978C-B0CB205D7E65}"/>
              </a:ext>
            </a:extLst>
          </p:cNvPr>
          <p:cNvSpPr/>
          <p:nvPr/>
        </p:nvSpPr>
        <p:spPr>
          <a:xfrm>
            <a:off x="2048685"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2FE06F4-C2C6-9C46-88FF-4E7826421B77}"/>
              </a:ext>
            </a:extLst>
          </p:cNvPr>
          <p:cNvSpPr/>
          <p:nvPr/>
        </p:nvSpPr>
        <p:spPr>
          <a:xfrm>
            <a:off x="2644584"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AB2766F8-49B3-F312-7902-C1508FBE00DB}"/>
              </a:ext>
            </a:extLst>
          </p:cNvPr>
          <p:cNvPicPr>
            <a:picLocks noChangeAspect="1"/>
          </p:cNvPicPr>
          <p:nvPr/>
        </p:nvPicPr>
        <p:blipFill>
          <a:blip r:embed="rId3"/>
          <a:stretch>
            <a:fillRect/>
          </a:stretch>
        </p:blipFill>
        <p:spPr>
          <a:xfrm>
            <a:off x="3443227" y="442940"/>
            <a:ext cx="3111887" cy="3111887"/>
          </a:xfrm>
          <a:prstGeom prst="rect">
            <a:avLst/>
          </a:prstGeom>
        </p:spPr>
      </p:pic>
      <p:pic>
        <p:nvPicPr>
          <p:cNvPr id="7" name="Picture 6" descr="A picture containing text, diagram, line, plot&#10;&#10;Description automatically generated">
            <a:extLst>
              <a:ext uri="{FF2B5EF4-FFF2-40B4-BE49-F238E27FC236}">
                <a16:creationId xmlns:a16="http://schemas.microsoft.com/office/drawing/2014/main" id="{996E8C80-9849-701E-73EA-14A07FE76641}"/>
              </a:ext>
            </a:extLst>
          </p:cNvPr>
          <p:cNvPicPr>
            <a:picLocks noChangeAspect="1"/>
          </p:cNvPicPr>
          <p:nvPr/>
        </p:nvPicPr>
        <p:blipFill>
          <a:blip r:embed="rId4"/>
          <a:stretch>
            <a:fillRect/>
          </a:stretch>
        </p:blipFill>
        <p:spPr>
          <a:xfrm>
            <a:off x="375668" y="3399092"/>
            <a:ext cx="3111887" cy="3111887"/>
          </a:xfrm>
          <a:prstGeom prst="rect">
            <a:avLst/>
          </a:prstGeom>
        </p:spPr>
      </p:pic>
      <p:pic>
        <p:nvPicPr>
          <p:cNvPr id="9" name="Picture 8" descr="A picture containing text, diagram, line, plot&#10;&#10;Description automatically generated">
            <a:extLst>
              <a:ext uri="{FF2B5EF4-FFF2-40B4-BE49-F238E27FC236}">
                <a16:creationId xmlns:a16="http://schemas.microsoft.com/office/drawing/2014/main" id="{B613ECA7-A3F5-94E5-BE92-4B795FC68DE0}"/>
              </a:ext>
            </a:extLst>
          </p:cNvPr>
          <p:cNvPicPr>
            <a:picLocks noChangeAspect="1"/>
          </p:cNvPicPr>
          <p:nvPr/>
        </p:nvPicPr>
        <p:blipFill>
          <a:blip r:embed="rId5"/>
          <a:stretch>
            <a:fillRect/>
          </a:stretch>
        </p:blipFill>
        <p:spPr>
          <a:xfrm>
            <a:off x="3458867" y="3399091"/>
            <a:ext cx="3111887" cy="3111887"/>
          </a:xfrm>
          <a:prstGeom prst="rect">
            <a:avLst/>
          </a:prstGeom>
        </p:spPr>
      </p:pic>
      <p:pic>
        <p:nvPicPr>
          <p:cNvPr id="31" name="Picture 30" descr="A picture containing text, diagram, line, plot&#10;&#10;Description automatically generated">
            <a:extLst>
              <a:ext uri="{FF2B5EF4-FFF2-40B4-BE49-F238E27FC236}">
                <a16:creationId xmlns:a16="http://schemas.microsoft.com/office/drawing/2014/main" id="{6A3392DD-7478-A7DC-FDDE-3DA348688D94}"/>
              </a:ext>
            </a:extLst>
          </p:cNvPr>
          <p:cNvPicPr>
            <a:picLocks noChangeAspect="1"/>
          </p:cNvPicPr>
          <p:nvPr/>
        </p:nvPicPr>
        <p:blipFill>
          <a:blip r:embed="rId6"/>
          <a:stretch>
            <a:fillRect/>
          </a:stretch>
        </p:blipFill>
        <p:spPr>
          <a:xfrm>
            <a:off x="360028" y="439765"/>
            <a:ext cx="3111887" cy="3111887"/>
          </a:xfrm>
          <a:prstGeom prst="rect">
            <a:avLst/>
          </a:prstGeom>
        </p:spPr>
      </p:pic>
      <p:sp>
        <p:nvSpPr>
          <p:cNvPr id="26" name="TextBox 25">
            <a:extLst>
              <a:ext uri="{FF2B5EF4-FFF2-40B4-BE49-F238E27FC236}">
                <a16:creationId xmlns:a16="http://schemas.microsoft.com/office/drawing/2014/main" id="{7EDC23EB-BCEF-6B46-914D-C8E9A406E28B}"/>
              </a:ext>
            </a:extLst>
          </p:cNvPr>
          <p:cNvSpPr txBox="1"/>
          <p:nvPr/>
        </p:nvSpPr>
        <p:spPr>
          <a:xfrm>
            <a:off x="154748" y="34689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37" name="TextBox 36">
            <a:extLst>
              <a:ext uri="{FF2B5EF4-FFF2-40B4-BE49-F238E27FC236}">
                <a16:creationId xmlns:a16="http://schemas.microsoft.com/office/drawing/2014/main" id="{6FCFEEEB-19AC-E94A-8320-6BD6C9FC7668}"/>
              </a:ext>
            </a:extLst>
          </p:cNvPr>
          <p:cNvSpPr txBox="1"/>
          <p:nvPr/>
        </p:nvSpPr>
        <p:spPr>
          <a:xfrm>
            <a:off x="137981" y="531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47" name="TextBox 46">
            <a:extLst>
              <a:ext uri="{FF2B5EF4-FFF2-40B4-BE49-F238E27FC236}">
                <a16:creationId xmlns:a16="http://schemas.microsoft.com/office/drawing/2014/main" id="{B64A554A-C8A6-5742-A006-388A9C84DBD2}"/>
              </a:ext>
            </a:extLst>
          </p:cNvPr>
          <p:cNvSpPr txBox="1"/>
          <p:nvPr/>
        </p:nvSpPr>
        <p:spPr>
          <a:xfrm>
            <a:off x="3135186" y="53983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8" name="TextBox 47">
            <a:extLst>
              <a:ext uri="{FF2B5EF4-FFF2-40B4-BE49-F238E27FC236}">
                <a16:creationId xmlns:a16="http://schemas.microsoft.com/office/drawing/2014/main" id="{891D7C7E-B9BF-D241-A3F1-CF69C0F3B877}"/>
              </a:ext>
            </a:extLst>
          </p:cNvPr>
          <p:cNvSpPr txBox="1"/>
          <p:nvPr/>
        </p:nvSpPr>
        <p:spPr>
          <a:xfrm>
            <a:off x="3135186" y="34711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35" name="Rectangle 34">
            <a:extLst>
              <a:ext uri="{FF2B5EF4-FFF2-40B4-BE49-F238E27FC236}">
                <a16:creationId xmlns:a16="http://schemas.microsoft.com/office/drawing/2014/main" id="{F5E1E898-D299-9240-FE22-F8D4A837DA6C}"/>
              </a:ext>
            </a:extLst>
          </p:cNvPr>
          <p:cNvSpPr/>
          <p:nvPr/>
        </p:nvSpPr>
        <p:spPr>
          <a:xfrm>
            <a:off x="1168758" y="903053"/>
            <a:ext cx="640199"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382D0FA-C6B6-E078-B3BF-41940C3F0910}"/>
              </a:ext>
            </a:extLst>
          </p:cNvPr>
          <p:cNvSpPr/>
          <p:nvPr/>
        </p:nvSpPr>
        <p:spPr>
          <a:xfrm>
            <a:off x="1817237" y="872331"/>
            <a:ext cx="1277708"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icture containing text, diagram, line, plot&#10;&#10;Description automatically generated">
            <a:extLst>
              <a:ext uri="{FF2B5EF4-FFF2-40B4-BE49-F238E27FC236}">
                <a16:creationId xmlns:a16="http://schemas.microsoft.com/office/drawing/2014/main" id="{180FF7F8-AE9A-C51A-97AB-ED84B9F9406D}"/>
              </a:ext>
            </a:extLst>
          </p:cNvPr>
          <p:cNvPicPr>
            <a:picLocks noChangeAspect="1"/>
          </p:cNvPicPr>
          <p:nvPr/>
        </p:nvPicPr>
        <p:blipFill rotWithShape="1">
          <a:blip r:embed="rId6"/>
          <a:srcRect l="25135" t="13720" r="33540" b="81512"/>
          <a:stretch/>
        </p:blipFill>
        <p:spPr>
          <a:xfrm>
            <a:off x="1808890" y="2800380"/>
            <a:ext cx="1285988" cy="148370"/>
          </a:xfrm>
          <a:prstGeom prst="rect">
            <a:avLst/>
          </a:prstGeom>
        </p:spPr>
      </p:pic>
      <p:sp>
        <p:nvSpPr>
          <p:cNvPr id="68" name="Rectangle 67">
            <a:extLst>
              <a:ext uri="{FF2B5EF4-FFF2-40B4-BE49-F238E27FC236}">
                <a16:creationId xmlns:a16="http://schemas.microsoft.com/office/drawing/2014/main" id="{B3209C8E-6CC3-467B-F85D-ECC69C9F6503}"/>
              </a:ext>
            </a:extLst>
          </p:cNvPr>
          <p:cNvSpPr/>
          <p:nvPr/>
        </p:nvSpPr>
        <p:spPr>
          <a:xfrm>
            <a:off x="2851916" y="963004"/>
            <a:ext cx="1619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598209-1419-59DC-4AB7-E3C2DF38A26F}"/>
              </a:ext>
            </a:extLst>
          </p:cNvPr>
          <p:cNvSpPr/>
          <p:nvPr/>
        </p:nvSpPr>
        <p:spPr>
          <a:xfrm>
            <a:off x="4308825" y="892758"/>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A picture containing text, diagram, line, plot&#10;&#10;Description automatically generated">
            <a:extLst>
              <a:ext uri="{FF2B5EF4-FFF2-40B4-BE49-F238E27FC236}">
                <a16:creationId xmlns:a16="http://schemas.microsoft.com/office/drawing/2014/main" id="{DF244E92-DD48-1289-51FF-2C283995DA15}"/>
              </a:ext>
            </a:extLst>
          </p:cNvPr>
          <p:cNvPicPr>
            <a:picLocks noChangeAspect="1"/>
          </p:cNvPicPr>
          <p:nvPr/>
        </p:nvPicPr>
        <p:blipFill rotWithShape="1">
          <a:blip r:embed="rId3"/>
          <a:srcRect l="70368" t="14197" r="12387" b="81020"/>
          <a:stretch/>
        </p:blipFill>
        <p:spPr>
          <a:xfrm>
            <a:off x="5707835" y="2956497"/>
            <a:ext cx="536640" cy="148865"/>
          </a:xfrm>
          <a:prstGeom prst="rect">
            <a:avLst/>
          </a:prstGeom>
        </p:spPr>
      </p:pic>
      <p:pic>
        <p:nvPicPr>
          <p:cNvPr id="55" name="Picture 54" descr="A picture containing text, diagram, line, plot&#10;&#10;Description automatically generated">
            <a:extLst>
              <a:ext uri="{FF2B5EF4-FFF2-40B4-BE49-F238E27FC236}">
                <a16:creationId xmlns:a16="http://schemas.microsoft.com/office/drawing/2014/main" id="{39642A8B-B2C2-F254-08FE-52A42A505488}"/>
              </a:ext>
            </a:extLst>
          </p:cNvPr>
          <p:cNvPicPr>
            <a:picLocks noChangeAspect="1"/>
          </p:cNvPicPr>
          <p:nvPr/>
        </p:nvPicPr>
        <p:blipFill rotWithShape="1">
          <a:blip r:embed="rId3"/>
          <a:srcRect l="28470" t="14074" r="33122" b="81020"/>
          <a:stretch/>
        </p:blipFill>
        <p:spPr>
          <a:xfrm>
            <a:off x="5048118" y="2824254"/>
            <a:ext cx="1195242" cy="152699"/>
          </a:xfrm>
          <a:prstGeom prst="rect">
            <a:avLst/>
          </a:prstGeom>
        </p:spPr>
      </p:pic>
      <p:sp>
        <p:nvSpPr>
          <p:cNvPr id="72" name="Rectangle 71">
            <a:extLst>
              <a:ext uri="{FF2B5EF4-FFF2-40B4-BE49-F238E27FC236}">
                <a16:creationId xmlns:a16="http://schemas.microsoft.com/office/drawing/2014/main" id="{CCC59240-4842-ABB8-319B-5870A2D0049C}"/>
              </a:ext>
            </a:extLst>
          </p:cNvPr>
          <p:cNvSpPr/>
          <p:nvPr/>
        </p:nvSpPr>
        <p:spPr>
          <a:xfrm>
            <a:off x="1168758" y="3852926"/>
            <a:ext cx="1926119" cy="1490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C7BFEF5-64C1-994C-9310-BC73C1C51BF1}"/>
              </a:ext>
            </a:extLst>
          </p:cNvPr>
          <p:cNvGrpSpPr/>
          <p:nvPr/>
        </p:nvGrpSpPr>
        <p:grpSpPr>
          <a:xfrm>
            <a:off x="5579068" y="790700"/>
            <a:ext cx="678855" cy="541666"/>
            <a:chOff x="5687464" y="2844535"/>
            <a:chExt cx="753592" cy="614444"/>
          </a:xfrm>
        </p:grpSpPr>
        <p:pic>
          <p:nvPicPr>
            <p:cNvPr id="49" name="Picture 48" descr="Chart, bar chart&#10;&#10;Description automatically generated">
              <a:extLst>
                <a:ext uri="{FF2B5EF4-FFF2-40B4-BE49-F238E27FC236}">
                  <a16:creationId xmlns:a16="http://schemas.microsoft.com/office/drawing/2014/main" id="{46F26C84-FFAD-C34C-B882-C859792B47EF}"/>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50" name="Picture 49" descr="Chart, scatter chart&#10;&#10;Description automatically generated">
              <a:extLst>
                <a:ext uri="{FF2B5EF4-FFF2-40B4-BE49-F238E27FC236}">
                  <a16:creationId xmlns:a16="http://schemas.microsoft.com/office/drawing/2014/main" id="{FD720F4A-BC98-3144-A236-BE6DC6A128E0}"/>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51" name="Picture 50" descr="Chart, scatter chart&#10;&#10;Description automatically generated">
              <a:extLst>
                <a:ext uri="{FF2B5EF4-FFF2-40B4-BE49-F238E27FC236}">
                  <a16:creationId xmlns:a16="http://schemas.microsoft.com/office/drawing/2014/main" id="{C0376227-86B5-B843-A108-0A12EE6629B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52" name="Picture 51" descr="Chart, scatter chart&#10;&#10;Description automatically generated">
              <a:extLst>
                <a:ext uri="{FF2B5EF4-FFF2-40B4-BE49-F238E27FC236}">
                  <a16:creationId xmlns:a16="http://schemas.microsoft.com/office/drawing/2014/main" id="{3CF72073-8C70-5D47-AF64-E3B333556A63}"/>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70" name="Picture 69" descr="A picture containing text, diagram, line, plot&#10;&#10;Description automatically generated">
            <a:extLst>
              <a:ext uri="{FF2B5EF4-FFF2-40B4-BE49-F238E27FC236}">
                <a16:creationId xmlns:a16="http://schemas.microsoft.com/office/drawing/2014/main" id="{07318C2F-D189-B331-9ED7-1D655B9863B7}"/>
              </a:ext>
            </a:extLst>
          </p:cNvPr>
          <p:cNvPicPr>
            <a:picLocks noChangeAspect="1"/>
          </p:cNvPicPr>
          <p:nvPr/>
        </p:nvPicPr>
        <p:blipFill rotWithShape="1">
          <a:blip r:embed="rId4"/>
          <a:srcRect l="25965" t="14700" r="31986" b="81581"/>
          <a:stretch/>
        </p:blipFill>
        <p:spPr>
          <a:xfrm>
            <a:off x="1826675" y="3756228"/>
            <a:ext cx="1308511" cy="115737"/>
          </a:xfrm>
          <a:prstGeom prst="rect">
            <a:avLst/>
          </a:prstGeom>
        </p:spPr>
      </p:pic>
      <p:pic>
        <p:nvPicPr>
          <p:cNvPr id="71" name="Picture 70" descr="A picture containing text, diagram, line, plot&#10;&#10;Description automatically generated">
            <a:extLst>
              <a:ext uri="{FF2B5EF4-FFF2-40B4-BE49-F238E27FC236}">
                <a16:creationId xmlns:a16="http://schemas.microsoft.com/office/drawing/2014/main" id="{B5A2BF53-B8AA-5847-7D87-B06C55E3D51B}"/>
              </a:ext>
            </a:extLst>
          </p:cNvPr>
          <p:cNvPicPr>
            <a:picLocks noChangeAspect="1"/>
          </p:cNvPicPr>
          <p:nvPr/>
        </p:nvPicPr>
        <p:blipFill rotWithShape="1">
          <a:blip r:embed="rId4"/>
          <a:srcRect l="70521" t="14700" r="12819" b="81169"/>
          <a:stretch/>
        </p:blipFill>
        <p:spPr>
          <a:xfrm>
            <a:off x="2562323" y="3937721"/>
            <a:ext cx="518433" cy="128543"/>
          </a:xfrm>
          <a:prstGeom prst="rect">
            <a:avLst/>
          </a:prstGeom>
        </p:spPr>
      </p:pic>
      <p:sp>
        <p:nvSpPr>
          <p:cNvPr id="75" name="Rectangle 74">
            <a:extLst>
              <a:ext uri="{FF2B5EF4-FFF2-40B4-BE49-F238E27FC236}">
                <a16:creationId xmlns:a16="http://schemas.microsoft.com/office/drawing/2014/main" id="{6EE4554B-4F6F-682A-4613-E89553A9C0AD}"/>
              </a:ext>
            </a:extLst>
          </p:cNvPr>
          <p:cNvSpPr/>
          <p:nvPr/>
        </p:nvSpPr>
        <p:spPr>
          <a:xfrm>
            <a:off x="4299354" y="3853523"/>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A picture containing text, diagram, line, plot&#10;&#10;Description automatically generated">
            <a:extLst>
              <a:ext uri="{FF2B5EF4-FFF2-40B4-BE49-F238E27FC236}">
                <a16:creationId xmlns:a16="http://schemas.microsoft.com/office/drawing/2014/main" id="{9BB166B6-796A-3924-7BC1-C3F36EC451C5}"/>
              </a:ext>
            </a:extLst>
          </p:cNvPr>
          <p:cNvPicPr>
            <a:picLocks noChangeAspect="1"/>
          </p:cNvPicPr>
          <p:nvPr/>
        </p:nvPicPr>
        <p:blipFill rotWithShape="1">
          <a:blip r:embed="rId5"/>
          <a:srcRect l="70052" t="14477" r="12921" b="80775"/>
          <a:stretch/>
        </p:blipFill>
        <p:spPr>
          <a:xfrm>
            <a:off x="5769440" y="3922470"/>
            <a:ext cx="529866" cy="147731"/>
          </a:xfrm>
          <a:prstGeom prst="rect">
            <a:avLst/>
          </a:prstGeom>
        </p:spPr>
      </p:pic>
      <p:pic>
        <p:nvPicPr>
          <p:cNvPr id="74" name="Picture 73" descr="A picture containing text, diagram, line, plot&#10;&#10;Description automatically generated">
            <a:extLst>
              <a:ext uri="{FF2B5EF4-FFF2-40B4-BE49-F238E27FC236}">
                <a16:creationId xmlns:a16="http://schemas.microsoft.com/office/drawing/2014/main" id="{42173DA1-97A6-8BC0-5645-28CC8F3391D3}"/>
              </a:ext>
            </a:extLst>
          </p:cNvPr>
          <p:cNvPicPr>
            <a:picLocks noChangeAspect="1"/>
          </p:cNvPicPr>
          <p:nvPr/>
        </p:nvPicPr>
        <p:blipFill rotWithShape="1">
          <a:blip r:embed="rId5"/>
          <a:srcRect l="26211" t="14477" r="32695" b="80775"/>
          <a:stretch/>
        </p:blipFill>
        <p:spPr>
          <a:xfrm>
            <a:off x="5042263" y="3720051"/>
            <a:ext cx="1278803" cy="147730"/>
          </a:xfrm>
          <a:prstGeom prst="rect">
            <a:avLst/>
          </a:prstGeom>
        </p:spPr>
      </p:pic>
      <p:pic>
        <p:nvPicPr>
          <p:cNvPr id="34" name="Picture 33" descr="A picture containing text, diagram, line, plot&#10;&#10;Description automatically generated">
            <a:extLst>
              <a:ext uri="{FF2B5EF4-FFF2-40B4-BE49-F238E27FC236}">
                <a16:creationId xmlns:a16="http://schemas.microsoft.com/office/drawing/2014/main" id="{0AEA02C9-FB32-EBBF-0C9C-C7DEFABE5E34}"/>
              </a:ext>
            </a:extLst>
          </p:cNvPr>
          <p:cNvPicPr>
            <a:picLocks noChangeAspect="1"/>
          </p:cNvPicPr>
          <p:nvPr/>
        </p:nvPicPr>
        <p:blipFill rotWithShape="1">
          <a:blip r:embed="rId6"/>
          <a:srcRect l="69033" t="13720" r="11459" b="80466"/>
          <a:stretch/>
        </p:blipFill>
        <p:spPr>
          <a:xfrm>
            <a:off x="2533852" y="2943370"/>
            <a:ext cx="607059" cy="180915"/>
          </a:xfrm>
          <a:prstGeom prst="rect">
            <a:avLst/>
          </a:prstGeom>
        </p:spPr>
      </p:pic>
    </p:spTree>
    <p:extLst>
      <p:ext uri="{BB962C8B-B14F-4D97-AF65-F5344CB8AC3E}">
        <p14:creationId xmlns:p14="http://schemas.microsoft.com/office/powerpoint/2010/main" val="1461343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A487-6885-C706-55EF-9FD20A04736F}"/>
              </a:ext>
            </a:extLst>
          </p:cNvPr>
          <p:cNvSpPr>
            <a:spLocks noGrp="1"/>
          </p:cNvSpPr>
          <p:nvPr>
            <p:ph type="title"/>
          </p:nvPr>
        </p:nvSpPr>
        <p:spPr/>
        <p:txBody>
          <a:bodyPr/>
          <a:lstStyle/>
          <a:p>
            <a:r>
              <a:rPr lang="en-US" dirty="0"/>
              <a:t>Discrimination split matrix</a:t>
            </a:r>
          </a:p>
        </p:txBody>
      </p:sp>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78C08819-C097-52C0-DF39-031A789B3135}"/>
              </a:ext>
            </a:extLst>
          </p:cNvPr>
          <p:cNvGrpSpPr/>
          <p:nvPr/>
        </p:nvGrpSpPr>
        <p:grpSpPr>
          <a:xfrm>
            <a:off x="23320" y="2201332"/>
            <a:ext cx="6763732" cy="5705075"/>
            <a:chOff x="51671" y="2201332"/>
            <a:chExt cx="7271266" cy="5940899"/>
          </a:xfrm>
        </p:grpSpPr>
        <p:sp>
          <p:nvSpPr>
            <p:cNvPr id="12" name="TextBox 11">
              <a:extLst>
                <a:ext uri="{FF2B5EF4-FFF2-40B4-BE49-F238E27FC236}">
                  <a16:creationId xmlns:a16="http://schemas.microsoft.com/office/drawing/2014/main" id="{F5E72FDB-FBBB-A570-5662-7C28AD7DB8CD}"/>
                </a:ext>
              </a:extLst>
            </p:cNvPr>
            <p:cNvSpPr txBox="1"/>
            <p:nvPr/>
          </p:nvSpPr>
          <p:spPr>
            <a:xfrm>
              <a:off x="710867" y="7865232"/>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5" y="3456335"/>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8" y="6016237"/>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6426"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7B3BEBA-6221-0DB4-C2A6-DC1AAD4E67E1}"/>
                </a:ext>
              </a:extLst>
            </p:cNvPr>
            <p:cNvSpPr txBox="1"/>
            <p:nvPr/>
          </p:nvSpPr>
          <p:spPr>
            <a:xfrm>
              <a:off x="6538345"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38344"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38344"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41581" y="5742077"/>
              <a:ext cx="54319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25268" y="6761775"/>
              <a:ext cx="5595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1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5"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5"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2"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5"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2"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1"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628835" y="4340852"/>
              <a:ext cx="62204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7076816" y="432779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628835" y="5154472"/>
              <a:ext cx="6941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7084772" y="5146092"/>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40347"/>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50960"/>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23737" y="462413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3" name="TextBox 2">
            <a:extLst>
              <a:ext uri="{FF2B5EF4-FFF2-40B4-BE49-F238E27FC236}">
                <a16:creationId xmlns:a16="http://schemas.microsoft.com/office/drawing/2014/main" id="{4C28ED60-506F-A77D-0CFF-08980E804E4F}"/>
              </a:ext>
            </a:extLst>
          </p:cNvPr>
          <p:cNvSpPr txBox="1"/>
          <p:nvPr/>
        </p:nvSpPr>
        <p:spPr>
          <a:xfrm>
            <a:off x="85664" y="8257508"/>
            <a:ext cx="5994963"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percent correct)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4534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56C4B5A-59AA-9316-8EA1-64EE7618C716}"/>
              </a:ext>
            </a:extLst>
          </p:cNvPr>
          <p:cNvGrpSpPr/>
          <p:nvPr/>
        </p:nvGrpSpPr>
        <p:grpSpPr>
          <a:xfrm>
            <a:off x="217917" y="781411"/>
            <a:ext cx="4817479" cy="3867433"/>
            <a:chOff x="-18781" y="2201332"/>
            <a:chExt cx="7134754" cy="5784313"/>
          </a:xfrm>
        </p:grpSpPr>
        <p:grpSp>
          <p:nvGrpSpPr>
            <p:cNvPr id="59" name="Group 58">
              <a:extLst>
                <a:ext uri="{FF2B5EF4-FFF2-40B4-BE49-F238E27FC236}">
                  <a16:creationId xmlns:a16="http://schemas.microsoft.com/office/drawing/2014/main" id="{78C08819-C097-52C0-DF39-031A789B3135}"/>
                </a:ext>
              </a:extLst>
            </p:cNvPr>
            <p:cNvGrpSpPr/>
            <p:nvPr/>
          </p:nvGrpSpPr>
          <p:grpSpPr>
            <a:xfrm>
              <a:off x="-18781" y="2201332"/>
              <a:ext cx="7031041" cy="5784313"/>
              <a:chOff x="6411" y="2201332"/>
              <a:chExt cx="7558633" cy="6023413"/>
            </a:xfrm>
          </p:grpSpPr>
          <p:sp>
            <p:nvSpPr>
              <p:cNvPr id="12" name="TextBox 11">
                <a:extLst>
                  <a:ext uri="{FF2B5EF4-FFF2-40B4-BE49-F238E27FC236}">
                    <a16:creationId xmlns:a16="http://schemas.microsoft.com/office/drawing/2014/main" id="{F5E72FDB-FBBB-A570-5662-7C28AD7DB8CD}"/>
                  </a:ext>
                </a:extLst>
              </p:cNvPr>
              <p:cNvSpPr txBox="1"/>
              <p:nvPr/>
            </p:nvSpPr>
            <p:spPr>
              <a:xfrm>
                <a:off x="710869" y="7865231"/>
                <a:ext cx="2744201"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4" y="3411074"/>
                <a:ext cx="2744201"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9" y="5970974"/>
                <a:ext cx="2113198"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3522"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5" name="TextBox 24">
                <a:extLst>
                  <a:ext uri="{FF2B5EF4-FFF2-40B4-BE49-F238E27FC236}">
                    <a16:creationId xmlns:a16="http://schemas.microsoft.com/office/drawing/2014/main" id="{D7B3BEBA-6221-0DB4-C2A6-DC1AAD4E67E1}"/>
                  </a:ext>
                </a:extLst>
              </p:cNvPr>
              <p:cNvSpPr txBox="1"/>
              <p:nvPr/>
            </p:nvSpPr>
            <p:spPr>
              <a:xfrm>
                <a:off x="6538343" y="2685724"/>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38343" y="3707562"/>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38343" y="4726587"/>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41579" y="5715867"/>
                <a:ext cx="732659"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25266" y="6744298"/>
                <a:ext cx="754663"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3"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2"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09"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6"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60965"/>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4" y="3427369"/>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1" y="4275454"/>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6" y="5125112"/>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5983632"/>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3" y="6817789"/>
                <a:ext cx="912058"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3" y="7423392"/>
                <a:ext cx="424490" cy="311580"/>
              </a:xfrm>
              <a:prstGeom prst="rect">
                <a:avLst/>
              </a:prstGeom>
              <a:solidFill>
                <a:schemeClr val="bg1"/>
              </a:solidFill>
            </p:spPr>
            <p:txBody>
              <a:bodyPr wrap="square" rtlCol="0">
                <a:spAutoFit/>
              </a:bodyPr>
              <a:lstStyle/>
              <a:p>
                <a:pPr algn="ctr"/>
                <a:endParaRPr lang="en-US" sz="7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628834" y="4340848"/>
                <a:ext cx="839015"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7112543" y="4327795"/>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628832" y="5136999"/>
                <a:ext cx="936212"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7120499" y="5146090"/>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53295"/>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63907"/>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73586" y="4603096"/>
              <a:ext cx="1965697" cy="319076"/>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3" name="TextBox 2">
            <a:extLst>
              <a:ext uri="{FF2B5EF4-FFF2-40B4-BE49-F238E27FC236}">
                <a16:creationId xmlns:a16="http://schemas.microsoft.com/office/drawing/2014/main" id="{4C28ED60-506F-A77D-0CFF-08980E804E4F}"/>
              </a:ext>
            </a:extLst>
          </p:cNvPr>
          <p:cNvSpPr txBox="1"/>
          <p:nvPr/>
        </p:nvSpPr>
        <p:spPr>
          <a:xfrm>
            <a:off x="217917" y="4880932"/>
            <a:ext cx="4817479"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percent correct)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5126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137839" y="8036503"/>
            <a:ext cx="6373592" cy="59400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Average Correlation Matrix (Task x Outcome Measure x Viewing Duration). </a:t>
            </a:r>
            <a:r>
              <a:rPr lang="en-US" sz="900" dirty="0">
                <a:latin typeface="Arial" panose="020B0604020202020204" pitchFamily="34" charset="0"/>
                <a:cs typeface="Arial" panose="020B0604020202020204" pitchFamily="34" charset="0"/>
              </a:rPr>
              <a:t>XX 5,000 on each side </a:t>
            </a:r>
          </a:p>
          <a:p>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Explain significance tests… </a:t>
            </a:r>
          </a:p>
          <a:p>
            <a:endParaRPr lang="en-US" sz="560" b="1"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13A7C8FB-78AE-7CE0-335F-876903D842D1}"/>
              </a:ext>
            </a:extLst>
          </p:cNvPr>
          <p:cNvSpPr/>
          <p:nvPr/>
        </p:nvSpPr>
        <p:spPr>
          <a:xfrm>
            <a:off x="985958" y="7005855"/>
            <a:ext cx="4915348" cy="90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nvGrpSpPr>
          <p:cNvPr id="251" name="Group 250">
            <a:extLst>
              <a:ext uri="{FF2B5EF4-FFF2-40B4-BE49-F238E27FC236}">
                <a16:creationId xmlns:a16="http://schemas.microsoft.com/office/drawing/2014/main" id="{CE9CBD1F-9A75-6BC1-ACA1-E7FE87999A27}"/>
              </a:ext>
            </a:extLst>
          </p:cNvPr>
          <p:cNvGrpSpPr/>
          <p:nvPr/>
        </p:nvGrpSpPr>
        <p:grpSpPr>
          <a:xfrm>
            <a:off x="6002800" y="1351081"/>
            <a:ext cx="710639" cy="5096770"/>
            <a:chOff x="30144114" y="4724400"/>
            <a:chExt cx="3225983" cy="22860000"/>
          </a:xfrm>
        </p:grpSpPr>
        <p:grpSp>
          <p:nvGrpSpPr>
            <p:cNvPr id="233" name="Group 232">
              <a:extLst>
                <a:ext uri="{FF2B5EF4-FFF2-40B4-BE49-F238E27FC236}">
                  <a16:creationId xmlns:a16="http://schemas.microsoft.com/office/drawing/2014/main" id="{C1FF5C09-74A3-70D5-99B0-B0A8EAF155A6}"/>
                </a:ext>
              </a:extLst>
            </p:cNvPr>
            <p:cNvGrpSpPr/>
            <p:nvPr/>
          </p:nvGrpSpPr>
          <p:grpSpPr>
            <a:xfrm>
              <a:off x="30144114" y="4724400"/>
              <a:ext cx="2062673" cy="22860000"/>
              <a:chOff x="30144114" y="4724400"/>
              <a:chExt cx="2062673" cy="22860000"/>
            </a:xfrm>
          </p:grpSpPr>
          <p:pic>
            <p:nvPicPr>
              <p:cNvPr id="167" name="Picture 166" descr="Chart&#10;&#10;Description automatically generated with low confidence">
                <a:extLst>
                  <a:ext uri="{FF2B5EF4-FFF2-40B4-BE49-F238E27FC236}">
                    <a16:creationId xmlns:a16="http://schemas.microsoft.com/office/drawing/2014/main" id="{0061D5A0-7A3C-B8BF-21A2-A3BDEA1A0BC8}"/>
                  </a:ext>
                </a:extLst>
              </p:cNvPr>
              <p:cNvPicPr>
                <a:picLocks noChangeAspect="1"/>
              </p:cNvPicPr>
              <p:nvPr/>
            </p:nvPicPr>
            <p:blipFill rotWithShape="1">
              <a:blip r:embed="rId3"/>
              <a:srcRect l="78023" t="18371" r="16280" b="18438"/>
              <a:stretch/>
            </p:blipFill>
            <p:spPr>
              <a:xfrm>
                <a:off x="30144114" y="4724400"/>
                <a:ext cx="2049304" cy="22860000"/>
              </a:xfrm>
              <a:prstGeom prst="rect">
                <a:avLst/>
              </a:prstGeom>
            </p:spPr>
          </p:pic>
          <p:sp>
            <p:nvSpPr>
              <p:cNvPr id="226" name="Rectangle 225">
                <a:extLst>
                  <a:ext uri="{FF2B5EF4-FFF2-40B4-BE49-F238E27FC236}">
                    <a16:creationId xmlns:a16="http://schemas.microsoft.com/office/drawing/2014/main" id="{7E64F53A-11DF-9660-7B24-6E577434A13D}"/>
                  </a:ext>
                </a:extLst>
              </p:cNvPr>
              <p:cNvSpPr/>
              <p:nvPr/>
            </p:nvSpPr>
            <p:spPr>
              <a:xfrm>
                <a:off x="31541464" y="247904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7" name="Rectangle 226">
                <a:extLst>
                  <a:ext uri="{FF2B5EF4-FFF2-40B4-BE49-F238E27FC236}">
                    <a16:creationId xmlns:a16="http://schemas.microsoft.com/office/drawing/2014/main" id="{9C7E8B7B-79D4-B6B7-CE94-EB09CC3EDF21}"/>
                  </a:ext>
                </a:extLst>
              </p:cNvPr>
              <p:cNvSpPr/>
              <p:nvPr/>
            </p:nvSpPr>
            <p:spPr>
              <a:xfrm>
                <a:off x="31554833" y="203708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8" name="Rectangle 227">
                <a:extLst>
                  <a:ext uri="{FF2B5EF4-FFF2-40B4-BE49-F238E27FC236}">
                    <a16:creationId xmlns:a16="http://schemas.microsoft.com/office/drawing/2014/main" id="{3367EF77-A04E-6B78-4B2E-7048853C60AA}"/>
                  </a:ext>
                </a:extLst>
              </p:cNvPr>
              <p:cNvSpPr/>
              <p:nvPr/>
            </p:nvSpPr>
            <p:spPr>
              <a:xfrm>
                <a:off x="31494566" y="15896108"/>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9" name="Rectangle 228">
                <a:extLst>
                  <a:ext uri="{FF2B5EF4-FFF2-40B4-BE49-F238E27FC236}">
                    <a16:creationId xmlns:a16="http://schemas.microsoft.com/office/drawing/2014/main" id="{E08D2D0E-65EC-FB05-79DA-23602B78E98F}"/>
                  </a:ext>
                </a:extLst>
              </p:cNvPr>
              <p:cNvSpPr/>
              <p:nvPr/>
            </p:nvSpPr>
            <p:spPr>
              <a:xfrm>
                <a:off x="31494566" y="1146153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32" name="Rectangle 231">
                <a:extLst>
                  <a:ext uri="{FF2B5EF4-FFF2-40B4-BE49-F238E27FC236}">
                    <a16:creationId xmlns:a16="http://schemas.microsoft.com/office/drawing/2014/main" id="{EF23F6A6-404A-F140-07F9-5D4B03F735BE}"/>
                  </a:ext>
                </a:extLst>
              </p:cNvPr>
              <p:cNvSpPr/>
              <p:nvPr/>
            </p:nvSpPr>
            <p:spPr>
              <a:xfrm>
                <a:off x="31536404" y="695122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225" name="TextBox 224">
              <a:extLst>
                <a:ext uri="{FF2B5EF4-FFF2-40B4-BE49-F238E27FC236}">
                  <a16:creationId xmlns:a16="http://schemas.microsoft.com/office/drawing/2014/main" id="{04DCFDA8-062C-0225-B1A4-3FF8FED8A671}"/>
                </a:ext>
              </a:extLst>
            </p:cNvPr>
            <p:cNvSpPr txBox="1"/>
            <p:nvPr/>
          </p:nvSpPr>
          <p:spPr>
            <a:xfrm>
              <a:off x="31156344" y="2455820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- 0.8</a:t>
              </a:r>
            </a:p>
          </p:txBody>
        </p:sp>
        <p:sp>
          <p:nvSpPr>
            <p:cNvPr id="234" name="TextBox 233">
              <a:extLst>
                <a:ext uri="{FF2B5EF4-FFF2-40B4-BE49-F238E27FC236}">
                  <a16:creationId xmlns:a16="http://schemas.microsoft.com/office/drawing/2014/main" id="{BBE73CC9-5AE3-701A-F0F3-11207576CE68}"/>
                </a:ext>
              </a:extLst>
            </p:cNvPr>
            <p:cNvSpPr txBox="1"/>
            <p:nvPr/>
          </p:nvSpPr>
          <p:spPr>
            <a:xfrm>
              <a:off x="31193034" y="2003624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- 0.4</a:t>
              </a:r>
            </a:p>
          </p:txBody>
        </p:sp>
        <p:sp>
          <p:nvSpPr>
            <p:cNvPr id="235" name="TextBox 234">
              <a:extLst>
                <a:ext uri="{FF2B5EF4-FFF2-40B4-BE49-F238E27FC236}">
                  <a16:creationId xmlns:a16="http://schemas.microsoft.com/office/drawing/2014/main" id="{38568966-8C68-F9DA-DAA8-8C0B37FFCA68}"/>
                </a:ext>
              </a:extLst>
            </p:cNvPr>
            <p:cNvSpPr txBox="1"/>
            <p:nvPr/>
          </p:nvSpPr>
          <p:spPr>
            <a:xfrm>
              <a:off x="31245269" y="1563096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0.0</a:t>
              </a:r>
            </a:p>
          </p:txBody>
        </p:sp>
        <p:sp>
          <p:nvSpPr>
            <p:cNvPr id="236" name="TextBox 235">
              <a:extLst>
                <a:ext uri="{FF2B5EF4-FFF2-40B4-BE49-F238E27FC236}">
                  <a16:creationId xmlns:a16="http://schemas.microsoft.com/office/drawing/2014/main" id="{82469A49-6E48-E0C2-E845-CE3D10CDC3D4}"/>
                </a:ext>
              </a:extLst>
            </p:cNvPr>
            <p:cNvSpPr txBox="1"/>
            <p:nvPr/>
          </p:nvSpPr>
          <p:spPr>
            <a:xfrm>
              <a:off x="31193034" y="1109539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0.4</a:t>
              </a:r>
            </a:p>
          </p:txBody>
        </p:sp>
        <p:sp>
          <p:nvSpPr>
            <p:cNvPr id="237" name="TextBox 236">
              <a:extLst>
                <a:ext uri="{FF2B5EF4-FFF2-40B4-BE49-F238E27FC236}">
                  <a16:creationId xmlns:a16="http://schemas.microsoft.com/office/drawing/2014/main" id="{3AA48D38-D63C-9300-66F6-809330307110}"/>
                </a:ext>
              </a:extLst>
            </p:cNvPr>
            <p:cNvSpPr txBox="1"/>
            <p:nvPr/>
          </p:nvSpPr>
          <p:spPr>
            <a:xfrm>
              <a:off x="31169474" y="668064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0.8</a:t>
              </a:r>
            </a:p>
          </p:txBody>
        </p:sp>
        <p:grpSp>
          <p:nvGrpSpPr>
            <p:cNvPr id="238" name="Group 237">
              <a:extLst>
                <a:ext uri="{FF2B5EF4-FFF2-40B4-BE49-F238E27FC236}">
                  <a16:creationId xmlns:a16="http://schemas.microsoft.com/office/drawing/2014/main" id="{4A769CB2-1BC4-A225-83CF-CFB62E0882AF}"/>
                </a:ext>
              </a:extLst>
            </p:cNvPr>
            <p:cNvGrpSpPr/>
            <p:nvPr/>
          </p:nvGrpSpPr>
          <p:grpSpPr>
            <a:xfrm>
              <a:off x="30324432" y="13760021"/>
              <a:ext cx="3045665" cy="892550"/>
              <a:chOff x="8923945" y="2589927"/>
              <a:chExt cx="959834" cy="892550"/>
            </a:xfrm>
          </p:grpSpPr>
          <p:cxnSp>
            <p:nvCxnSpPr>
              <p:cNvPr id="240" name="Straight Connector 239">
                <a:extLst>
                  <a:ext uri="{FF2B5EF4-FFF2-40B4-BE49-F238E27FC236}">
                    <a16:creationId xmlns:a16="http://schemas.microsoft.com/office/drawing/2014/main" id="{22D65639-53F6-4459-AF5E-973FC2F59FE3}"/>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9661BC17-4958-A9C9-CB78-B8C7200F001B}"/>
                  </a:ext>
                </a:extLst>
              </p:cNvPr>
              <p:cNvSpPr txBox="1"/>
              <p:nvPr/>
            </p:nvSpPr>
            <p:spPr>
              <a:xfrm>
                <a:off x="9331855" y="2589927"/>
                <a:ext cx="551924"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0.16</a:t>
                </a:r>
              </a:p>
            </p:txBody>
          </p:sp>
        </p:grpSp>
        <p:grpSp>
          <p:nvGrpSpPr>
            <p:cNvPr id="242" name="Group 241">
              <a:extLst>
                <a:ext uri="{FF2B5EF4-FFF2-40B4-BE49-F238E27FC236}">
                  <a16:creationId xmlns:a16="http://schemas.microsoft.com/office/drawing/2014/main" id="{84F1FE57-256C-11BC-50B0-A62A61F659B6}"/>
                </a:ext>
              </a:extLst>
            </p:cNvPr>
            <p:cNvGrpSpPr/>
            <p:nvPr/>
          </p:nvGrpSpPr>
          <p:grpSpPr>
            <a:xfrm>
              <a:off x="30324434" y="17525809"/>
              <a:ext cx="3045659" cy="892550"/>
              <a:chOff x="8923945" y="2545777"/>
              <a:chExt cx="959832" cy="892550"/>
            </a:xfrm>
          </p:grpSpPr>
          <p:cxnSp>
            <p:nvCxnSpPr>
              <p:cNvPr id="244" name="Straight Connector 243">
                <a:extLst>
                  <a:ext uri="{FF2B5EF4-FFF2-40B4-BE49-F238E27FC236}">
                    <a16:creationId xmlns:a16="http://schemas.microsoft.com/office/drawing/2014/main" id="{1679BD29-2CEC-0935-A2EA-C66F0BFABEFF}"/>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2ECCB4FC-D25C-444F-2554-CAD1DB988F3B}"/>
                  </a:ext>
                </a:extLst>
              </p:cNvPr>
              <p:cNvSpPr txBox="1"/>
              <p:nvPr/>
            </p:nvSpPr>
            <p:spPr>
              <a:xfrm>
                <a:off x="9237945" y="2545777"/>
                <a:ext cx="645832"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- 0.16</a:t>
                </a:r>
              </a:p>
            </p:txBody>
          </p:sp>
        </p:grpSp>
      </p:grpSp>
      <p:grpSp>
        <p:nvGrpSpPr>
          <p:cNvPr id="88" name="Group 87">
            <a:extLst>
              <a:ext uri="{FF2B5EF4-FFF2-40B4-BE49-F238E27FC236}">
                <a16:creationId xmlns:a16="http://schemas.microsoft.com/office/drawing/2014/main" id="{FFDDB731-492D-3426-BEE5-5F35E39AB051}"/>
              </a:ext>
            </a:extLst>
          </p:cNvPr>
          <p:cNvGrpSpPr/>
          <p:nvPr/>
        </p:nvGrpSpPr>
        <p:grpSpPr>
          <a:xfrm>
            <a:off x="137839" y="1300447"/>
            <a:ext cx="7265073" cy="5903847"/>
            <a:chOff x="-24917" y="1294097"/>
            <a:chExt cx="7265073" cy="5903847"/>
          </a:xfrm>
        </p:grpSpPr>
        <p:sp>
          <p:nvSpPr>
            <p:cNvPr id="131" name="Left Brace 130">
              <a:extLst>
                <a:ext uri="{FF2B5EF4-FFF2-40B4-BE49-F238E27FC236}">
                  <a16:creationId xmlns:a16="http://schemas.microsoft.com/office/drawing/2014/main" id="{29E76397-308E-55FF-0B49-01BD27C5C576}"/>
                </a:ext>
              </a:extLst>
            </p:cNvPr>
            <p:cNvSpPr/>
            <p:nvPr/>
          </p:nvSpPr>
          <p:spPr>
            <a:xfrm rot="16200000">
              <a:off x="4561586" y="5656534"/>
              <a:ext cx="137241" cy="24200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32" name="TextBox 131">
              <a:extLst>
                <a:ext uri="{FF2B5EF4-FFF2-40B4-BE49-F238E27FC236}">
                  <a16:creationId xmlns:a16="http://schemas.microsoft.com/office/drawing/2014/main" id="{AD9702B1-DCE2-3415-D5D4-BEF1FF438367}"/>
                </a:ext>
              </a:extLst>
            </p:cNvPr>
            <p:cNvSpPr txBox="1"/>
            <p:nvPr/>
          </p:nvSpPr>
          <p:spPr>
            <a:xfrm>
              <a:off x="953619" y="692094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3" name="TextBox 132">
              <a:extLst>
                <a:ext uri="{FF2B5EF4-FFF2-40B4-BE49-F238E27FC236}">
                  <a16:creationId xmlns:a16="http://schemas.microsoft.com/office/drawing/2014/main" id="{CF12B631-7268-8647-5234-EA8D3E972147}"/>
                </a:ext>
              </a:extLst>
            </p:cNvPr>
            <p:cNvSpPr txBox="1"/>
            <p:nvPr/>
          </p:nvSpPr>
          <p:spPr>
            <a:xfrm>
              <a:off x="3709555" y="6920630"/>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71" name="TextBox 170">
              <a:extLst>
                <a:ext uri="{FF2B5EF4-FFF2-40B4-BE49-F238E27FC236}">
                  <a16:creationId xmlns:a16="http://schemas.microsoft.com/office/drawing/2014/main" id="{9371E654-9D00-04C0-9F4A-D148891B9C2D}"/>
                </a:ext>
              </a:extLst>
            </p:cNvPr>
            <p:cNvSpPr txBox="1"/>
            <p:nvPr/>
          </p:nvSpPr>
          <p:spPr>
            <a:xfrm>
              <a:off x="930105" y="6622381"/>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2169886" y="6623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953619" y="6499386"/>
              <a:ext cx="4909984" cy="138158"/>
              <a:chOff x="7175125" y="27917971"/>
              <a:chExt cx="2228912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91244"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7" name="Left Brace 176">
                <a:extLst>
                  <a:ext uri="{FF2B5EF4-FFF2-40B4-BE49-F238E27FC236}">
                    <a16:creationId xmlns:a16="http://schemas.microsoft.com/office/drawing/2014/main" id="{E0A7E09E-C62E-28A3-A2D4-A85F96F2F5FB}"/>
                  </a:ext>
                </a:extLst>
              </p:cNvPr>
              <p:cNvSpPr/>
              <p:nvPr/>
            </p:nvSpPr>
            <p:spPr>
              <a:xfrm rot="16200000">
                <a:off x="20804339" y="25519291"/>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0" name="Left Brace 179">
                <a:extLst>
                  <a:ext uri="{FF2B5EF4-FFF2-40B4-BE49-F238E27FC236}">
                    <a16:creationId xmlns:a16="http://schemas.microsoft.com/office/drawing/2014/main" id="{F5A75C3F-20E7-9839-D21A-A25ACFAB069F}"/>
                  </a:ext>
                </a:extLst>
              </p:cNvPr>
              <p:cNvSpPr/>
              <p:nvPr/>
            </p:nvSpPr>
            <p:spPr>
              <a:xfrm rot="16200000">
                <a:off x="26449189"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2081734" y="5646305"/>
              <a:ext cx="137241" cy="2440498"/>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5" name="Picture 4" descr="A picture containing colorfulness, screenshot, rectangle, square&#10;&#10;Description automatically generated">
              <a:extLst>
                <a:ext uri="{FF2B5EF4-FFF2-40B4-BE49-F238E27FC236}">
                  <a16:creationId xmlns:a16="http://schemas.microsoft.com/office/drawing/2014/main" id="{ADD73CBA-2545-943A-672D-5A26B17A780B}"/>
                </a:ext>
              </a:extLst>
            </p:cNvPr>
            <p:cNvPicPr>
              <a:picLocks noChangeAspect="1"/>
            </p:cNvPicPr>
            <p:nvPr/>
          </p:nvPicPr>
          <p:blipFill rotWithShape="1">
            <a:blip r:embed="rId4"/>
            <a:srcRect l="12087" t="18445" r="15759" b="18573"/>
            <a:stretch/>
          </p:blipFill>
          <p:spPr>
            <a:xfrm>
              <a:off x="903164" y="1300403"/>
              <a:ext cx="5769074" cy="5096766"/>
            </a:xfrm>
            <a:prstGeom prst="rect">
              <a:avLst/>
            </a:prstGeom>
          </p:spPr>
        </p:pic>
        <p:sp>
          <p:nvSpPr>
            <p:cNvPr id="7" name="TextBox 6">
              <a:extLst>
                <a:ext uri="{FF2B5EF4-FFF2-40B4-BE49-F238E27FC236}">
                  <a16:creationId xmlns:a16="http://schemas.microsoft.com/office/drawing/2014/main" id="{66E2B30A-A57C-0919-3C12-EEDB0CC9291F}"/>
                </a:ext>
              </a:extLst>
            </p:cNvPr>
            <p:cNvSpPr txBox="1"/>
            <p:nvPr/>
          </p:nvSpPr>
          <p:spPr>
            <a:xfrm>
              <a:off x="954927"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1370228"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1746855" y="633135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2198409"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2613710"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2990337" y="6327535"/>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3" name="TextBox 12">
              <a:extLst>
                <a:ext uri="{FF2B5EF4-FFF2-40B4-BE49-F238E27FC236}">
                  <a16:creationId xmlns:a16="http://schemas.microsoft.com/office/drawing/2014/main" id="{24F267CC-6D9D-258F-5430-87E7B94C54A9}"/>
                </a:ext>
              </a:extLst>
            </p:cNvPr>
            <p:cNvSpPr txBox="1"/>
            <p:nvPr/>
          </p:nvSpPr>
          <p:spPr>
            <a:xfrm>
              <a:off x="3434363"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4" name="TextBox 13">
              <a:extLst>
                <a:ext uri="{FF2B5EF4-FFF2-40B4-BE49-F238E27FC236}">
                  <a16:creationId xmlns:a16="http://schemas.microsoft.com/office/drawing/2014/main" id="{DF17B41B-C988-D1B2-FACA-1D20C06FF925}"/>
                </a:ext>
              </a:extLst>
            </p:cNvPr>
            <p:cNvSpPr txBox="1"/>
            <p:nvPr/>
          </p:nvSpPr>
          <p:spPr>
            <a:xfrm>
              <a:off x="3849664"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5" name="TextBox 14">
              <a:extLst>
                <a:ext uri="{FF2B5EF4-FFF2-40B4-BE49-F238E27FC236}">
                  <a16:creationId xmlns:a16="http://schemas.microsoft.com/office/drawing/2014/main" id="{739E8774-C202-7B27-8D97-30757C966269}"/>
                </a:ext>
              </a:extLst>
            </p:cNvPr>
            <p:cNvSpPr txBox="1"/>
            <p:nvPr/>
          </p:nvSpPr>
          <p:spPr>
            <a:xfrm>
              <a:off x="4226291" y="6333970"/>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C34B8A98-7D2F-541E-0F1F-7BB33459A81D}"/>
                </a:ext>
              </a:extLst>
            </p:cNvPr>
            <p:cNvSpPr txBox="1"/>
            <p:nvPr/>
          </p:nvSpPr>
          <p:spPr>
            <a:xfrm>
              <a:off x="4677845"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B1FA854E-B6CC-DA21-5AA1-381C7B7EE963}"/>
                </a:ext>
              </a:extLst>
            </p:cNvPr>
            <p:cNvSpPr txBox="1"/>
            <p:nvPr/>
          </p:nvSpPr>
          <p:spPr>
            <a:xfrm>
              <a:off x="5093146"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DFD2ED2-25EC-D722-FEDC-D0A292A58969}"/>
                </a:ext>
              </a:extLst>
            </p:cNvPr>
            <p:cNvSpPr txBox="1"/>
            <p:nvPr/>
          </p:nvSpPr>
          <p:spPr>
            <a:xfrm>
              <a:off x="5469773" y="6330154"/>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3035E700-4BD7-1E76-6E50-F936207F3E14}"/>
                </a:ext>
              </a:extLst>
            </p:cNvPr>
            <p:cNvSpPr txBox="1"/>
            <p:nvPr/>
          </p:nvSpPr>
          <p:spPr>
            <a:xfrm>
              <a:off x="3400510" y="661171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20" name="TextBox 19">
              <a:extLst>
                <a:ext uri="{FF2B5EF4-FFF2-40B4-BE49-F238E27FC236}">
                  <a16:creationId xmlns:a16="http://schemas.microsoft.com/office/drawing/2014/main" id="{A140C6B3-5511-99B8-9536-46685BD42810}"/>
                </a:ext>
              </a:extLst>
            </p:cNvPr>
            <p:cNvSpPr txBox="1"/>
            <p:nvPr/>
          </p:nvSpPr>
          <p:spPr>
            <a:xfrm>
              <a:off x="4640291" y="6612634"/>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30" name="TextBox 29">
              <a:extLst>
                <a:ext uri="{FF2B5EF4-FFF2-40B4-BE49-F238E27FC236}">
                  <a16:creationId xmlns:a16="http://schemas.microsoft.com/office/drawing/2014/main" id="{2642D810-3CC7-E704-2F58-F205665E5927}"/>
                </a:ext>
              </a:extLst>
            </p:cNvPr>
            <p:cNvSpPr txBox="1"/>
            <p:nvPr/>
          </p:nvSpPr>
          <p:spPr>
            <a:xfrm>
              <a:off x="6488313" y="170295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0.8</a:t>
              </a:r>
            </a:p>
          </p:txBody>
        </p:sp>
        <p:sp>
          <p:nvSpPr>
            <p:cNvPr id="31" name="TextBox 30">
              <a:extLst>
                <a:ext uri="{FF2B5EF4-FFF2-40B4-BE49-F238E27FC236}">
                  <a16:creationId xmlns:a16="http://schemas.microsoft.com/office/drawing/2014/main" id="{99D7B148-83A4-4898-2749-886DDB7EFC82}"/>
                </a:ext>
              </a:extLst>
            </p:cNvPr>
            <p:cNvSpPr txBox="1"/>
            <p:nvPr/>
          </p:nvSpPr>
          <p:spPr>
            <a:xfrm>
              <a:off x="6488313" y="2708099"/>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0.4</a:t>
              </a:r>
            </a:p>
          </p:txBody>
        </p:sp>
        <p:sp>
          <p:nvSpPr>
            <p:cNvPr id="32" name="TextBox 31">
              <a:extLst>
                <a:ext uri="{FF2B5EF4-FFF2-40B4-BE49-F238E27FC236}">
                  <a16:creationId xmlns:a16="http://schemas.microsoft.com/office/drawing/2014/main" id="{52D05005-C85B-5F4E-8DD1-86F56429AC64}"/>
                </a:ext>
              </a:extLst>
            </p:cNvPr>
            <p:cNvSpPr txBox="1"/>
            <p:nvPr/>
          </p:nvSpPr>
          <p:spPr>
            <a:xfrm>
              <a:off x="6488313" y="371056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a:t>
              </a:r>
            </a:p>
          </p:txBody>
        </p:sp>
        <p:sp>
          <p:nvSpPr>
            <p:cNvPr id="33" name="TextBox 32">
              <a:extLst>
                <a:ext uri="{FF2B5EF4-FFF2-40B4-BE49-F238E27FC236}">
                  <a16:creationId xmlns:a16="http://schemas.microsoft.com/office/drawing/2014/main" id="{C55DEB93-6AAD-BFD9-8ACE-586892E147A9}"/>
                </a:ext>
              </a:extLst>
            </p:cNvPr>
            <p:cNvSpPr txBox="1"/>
            <p:nvPr/>
          </p:nvSpPr>
          <p:spPr>
            <a:xfrm>
              <a:off x="6476150" y="4708116"/>
              <a:ext cx="505275"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- 0.4</a:t>
              </a:r>
            </a:p>
          </p:txBody>
        </p:sp>
        <p:sp>
          <p:nvSpPr>
            <p:cNvPr id="34" name="TextBox 33">
              <a:extLst>
                <a:ext uri="{FF2B5EF4-FFF2-40B4-BE49-F238E27FC236}">
                  <a16:creationId xmlns:a16="http://schemas.microsoft.com/office/drawing/2014/main" id="{36749F3C-71B2-9BDD-C820-F781BBD9CA86}"/>
                </a:ext>
              </a:extLst>
            </p:cNvPr>
            <p:cNvSpPr txBox="1"/>
            <p:nvPr/>
          </p:nvSpPr>
          <p:spPr>
            <a:xfrm>
              <a:off x="6476150" y="5713856"/>
              <a:ext cx="520449"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- 0.8</a:t>
              </a:r>
            </a:p>
          </p:txBody>
        </p:sp>
        <p:cxnSp>
          <p:nvCxnSpPr>
            <p:cNvPr id="35" name="Straight Connector 34">
              <a:extLst>
                <a:ext uri="{FF2B5EF4-FFF2-40B4-BE49-F238E27FC236}">
                  <a16:creationId xmlns:a16="http://schemas.microsoft.com/office/drawing/2014/main" id="{C3E09625-2449-2032-9026-079B6D45EDF2}"/>
                </a:ext>
              </a:extLst>
            </p:cNvPr>
            <p:cNvCxnSpPr>
              <a:cxnSpLocks/>
            </p:cNvCxnSpPr>
            <p:nvPr/>
          </p:nvCxnSpPr>
          <p:spPr>
            <a:xfrm>
              <a:off x="6206401" y="3419739"/>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01368E4-9808-576A-0D04-978FB6A0B4BC}"/>
                </a:ext>
              </a:extLst>
            </p:cNvPr>
            <p:cNvSpPr txBox="1"/>
            <p:nvPr/>
          </p:nvSpPr>
          <p:spPr>
            <a:xfrm>
              <a:off x="6539691" y="3291024"/>
              <a:ext cx="498596"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61F47505-0033-6AEE-645E-21FDEA5A6E90}"/>
                </a:ext>
              </a:extLst>
            </p:cNvPr>
            <p:cNvSpPr txBox="1"/>
            <p:nvPr/>
          </p:nvSpPr>
          <p:spPr>
            <a:xfrm>
              <a:off x="6874393" y="3281964"/>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512004E8-CBDE-C5C2-C068-FDA8295327C2}"/>
                </a:ext>
              </a:extLst>
            </p:cNvPr>
            <p:cNvSpPr txBox="1"/>
            <p:nvPr/>
          </p:nvSpPr>
          <p:spPr>
            <a:xfrm>
              <a:off x="6528872" y="4082933"/>
              <a:ext cx="597144"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- 0.16</a:t>
              </a:r>
            </a:p>
          </p:txBody>
        </p:sp>
        <p:sp>
          <p:nvSpPr>
            <p:cNvPr id="39" name="TextBox 38">
              <a:extLst>
                <a:ext uri="{FF2B5EF4-FFF2-40B4-BE49-F238E27FC236}">
                  <a16:creationId xmlns:a16="http://schemas.microsoft.com/office/drawing/2014/main" id="{3237588B-995D-1791-E2F0-010591F6C554}"/>
                </a:ext>
              </a:extLst>
            </p:cNvPr>
            <p:cNvSpPr txBox="1"/>
            <p:nvPr/>
          </p:nvSpPr>
          <p:spPr>
            <a:xfrm>
              <a:off x="6895947" y="4065675"/>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40" name="Straight Connector 39">
              <a:extLst>
                <a:ext uri="{FF2B5EF4-FFF2-40B4-BE49-F238E27FC236}">
                  <a16:creationId xmlns:a16="http://schemas.microsoft.com/office/drawing/2014/main" id="{C731551D-FD41-92C5-E8A6-5CAB87429BE3}"/>
                </a:ext>
              </a:extLst>
            </p:cNvPr>
            <p:cNvCxnSpPr>
              <a:cxnSpLocks/>
            </p:cNvCxnSpPr>
            <p:nvPr/>
          </p:nvCxnSpPr>
          <p:spPr>
            <a:xfrm>
              <a:off x="6206401" y="4209528"/>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FEBECCF-ACA1-523E-4EE8-A85F83CBF09B}"/>
                </a:ext>
              </a:extLst>
            </p:cNvPr>
            <p:cNvSpPr txBox="1"/>
            <p:nvPr/>
          </p:nvSpPr>
          <p:spPr>
            <a:xfrm rot="16200000">
              <a:off x="623008" y="142908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3" name="TextBox 42">
              <a:extLst>
                <a:ext uri="{FF2B5EF4-FFF2-40B4-BE49-F238E27FC236}">
                  <a16:creationId xmlns:a16="http://schemas.microsoft.com/office/drawing/2014/main" id="{19890822-28DF-E1F6-D64A-8219D6E2A932}"/>
                </a:ext>
              </a:extLst>
            </p:cNvPr>
            <p:cNvSpPr txBox="1"/>
            <p:nvPr/>
          </p:nvSpPr>
          <p:spPr>
            <a:xfrm rot="16200000">
              <a:off x="623008" y="184771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4" name="TextBox 43">
              <a:extLst>
                <a:ext uri="{FF2B5EF4-FFF2-40B4-BE49-F238E27FC236}">
                  <a16:creationId xmlns:a16="http://schemas.microsoft.com/office/drawing/2014/main" id="{D99DD093-08BC-CC56-121C-F6883352CE73}"/>
                </a:ext>
              </a:extLst>
            </p:cNvPr>
            <p:cNvSpPr txBox="1"/>
            <p:nvPr/>
          </p:nvSpPr>
          <p:spPr>
            <a:xfrm rot="16200000">
              <a:off x="587589" y="225521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5" name="TextBox 44">
              <a:extLst>
                <a:ext uri="{FF2B5EF4-FFF2-40B4-BE49-F238E27FC236}">
                  <a16:creationId xmlns:a16="http://schemas.microsoft.com/office/drawing/2014/main" id="{6A9C73DF-7491-C5DB-232B-60B28FAEE624}"/>
                </a:ext>
              </a:extLst>
            </p:cNvPr>
            <p:cNvSpPr txBox="1"/>
            <p:nvPr/>
          </p:nvSpPr>
          <p:spPr>
            <a:xfrm rot="16200000">
              <a:off x="628106" y="268781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6" name="TextBox 45">
              <a:extLst>
                <a:ext uri="{FF2B5EF4-FFF2-40B4-BE49-F238E27FC236}">
                  <a16:creationId xmlns:a16="http://schemas.microsoft.com/office/drawing/2014/main" id="{E59E8ED6-633B-7A7D-7EC1-BDCCAE768138}"/>
                </a:ext>
              </a:extLst>
            </p:cNvPr>
            <p:cNvSpPr txBox="1"/>
            <p:nvPr/>
          </p:nvSpPr>
          <p:spPr>
            <a:xfrm rot="16200000">
              <a:off x="628106" y="310644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7" name="TextBox 46">
              <a:extLst>
                <a:ext uri="{FF2B5EF4-FFF2-40B4-BE49-F238E27FC236}">
                  <a16:creationId xmlns:a16="http://schemas.microsoft.com/office/drawing/2014/main" id="{0FAA32AC-2989-9A75-4D6F-9342B2FB9C4D}"/>
                </a:ext>
              </a:extLst>
            </p:cNvPr>
            <p:cNvSpPr txBox="1"/>
            <p:nvPr/>
          </p:nvSpPr>
          <p:spPr>
            <a:xfrm rot="16200000">
              <a:off x="592687" y="351394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632372" y="392786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632372" y="434649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596953" y="475399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637470" y="518659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637470" y="560522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602051" y="601272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9" name="Left Brace 58">
              <a:extLst>
                <a:ext uri="{FF2B5EF4-FFF2-40B4-BE49-F238E27FC236}">
                  <a16:creationId xmlns:a16="http://schemas.microsoft.com/office/drawing/2014/main" id="{059190EA-146D-CAAF-4B84-2D6CD0247C48}"/>
                </a:ext>
              </a:extLst>
            </p:cNvPr>
            <p:cNvSpPr/>
            <p:nvPr/>
          </p:nvSpPr>
          <p:spPr>
            <a:xfrm>
              <a:off x="609181" y="1336180"/>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0" name="Left Brace 59">
              <a:extLst>
                <a:ext uri="{FF2B5EF4-FFF2-40B4-BE49-F238E27FC236}">
                  <a16:creationId xmlns:a16="http://schemas.microsoft.com/office/drawing/2014/main" id="{C800DDB0-4D17-794D-52D4-DCAAABE01971}"/>
                </a:ext>
              </a:extLst>
            </p:cNvPr>
            <p:cNvSpPr/>
            <p:nvPr/>
          </p:nvSpPr>
          <p:spPr>
            <a:xfrm>
              <a:off x="609181" y="2617702"/>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1" name="Left Brace 60">
              <a:extLst>
                <a:ext uri="{FF2B5EF4-FFF2-40B4-BE49-F238E27FC236}">
                  <a16:creationId xmlns:a16="http://schemas.microsoft.com/office/drawing/2014/main" id="{C1103692-8E71-B6B6-6BDA-96FB59F323A1}"/>
                </a:ext>
              </a:extLst>
            </p:cNvPr>
            <p:cNvSpPr/>
            <p:nvPr/>
          </p:nvSpPr>
          <p:spPr>
            <a:xfrm>
              <a:off x="610834" y="3842886"/>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610834" y="5124408"/>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5" name="TextBox 64">
              <a:extLst>
                <a:ext uri="{FF2B5EF4-FFF2-40B4-BE49-F238E27FC236}">
                  <a16:creationId xmlns:a16="http://schemas.microsoft.com/office/drawing/2014/main" id="{F22DAD6E-5FC3-1158-CB81-B8499A711D35}"/>
                </a:ext>
              </a:extLst>
            </p:cNvPr>
            <p:cNvSpPr txBox="1"/>
            <p:nvPr/>
          </p:nvSpPr>
          <p:spPr>
            <a:xfrm rot="16200000">
              <a:off x="-149799" y="1831912"/>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6" name="TextBox 65">
              <a:extLst>
                <a:ext uri="{FF2B5EF4-FFF2-40B4-BE49-F238E27FC236}">
                  <a16:creationId xmlns:a16="http://schemas.microsoft.com/office/drawing/2014/main" id="{9A0C7ECE-ED21-623F-CB59-A9E4B2BEB8E5}"/>
                </a:ext>
              </a:extLst>
            </p:cNvPr>
            <p:cNvSpPr txBox="1"/>
            <p:nvPr/>
          </p:nvSpPr>
          <p:spPr>
            <a:xfrm rot="16200000">
              <a:off x="-149799" y="3107093"/>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42804" y="4349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42804" y="562447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0" name="TextBox 69">
              <a:extLst>
                <a:ext uri="{FF2B5EF4-FFF2-40B4-BE49-F238E27FC236}">
                  <a16:creationId xmlns:a16="http://schemas.microsoft.com/office/drawing/2014/main" id="{7ACAA381-7B84-64E0-C5EE-304C01641F87}"/>
                </a:ext>
              </a:extLst>
            </p:cNvPr>
            <p:cNvSpPr txBox="1"/>
            <p:nvPr/>
          </p:nvSpPr>
          <p:spPr>
            <a:xfrm rot="16200000">
              <a:off x="-1112024" y="245321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831129" y="499221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73" name="Left Brace 72">
              <a:extLst>
                <a:ext uri="{FF2B5EF4-FFF2-40B4-BE49-F238E27FC236}">
                  <a16:creationId xmlns:a16="http://schemas.microsoft.com/office/drawing/2014/main" id="{5FCE3B71-37DA-E35E-3D01-80DBF447DE89}"/>
                </a:ext>
              </a:extLst>
            </p:cNvPr>
            <p:cNvSpPr/>
            <p:nvPr/>
          </p:nvSpPr>
          <p:spPr>
            <a:xfrm>
              <a:off x="265543" y="1300421"/>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4" name="Left Brace 73">
              <a:extLst>
                <a:ext uri="{FF2B5EF4-FFF2-40B4-BE49-F238E27FC236}">
                  <a16:creationId xmlns:a16="http://schemas.microsoft.com/office/drawing/2014/main" id="{C315BB87-5D14-DDFD-3F37-693401061382}"/>
                </a:ext>
              </a:extLst>
            </p:cNvPr>
            <p:cNvSpPr/>
            <p:nvPr/>
          </p:nvSpPr>
          <p:spPr>
            <a:xfrm>
              <a:off x="271271" y="3848786"/>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5" name="TextBox 74">
              <a:extLst>
                <a:ext uri="{FF2B5EF4-FFF2-40B4-BE49-F238E27FC236}">
                  <a16:creationId xmlns:a16="http://schemas.microsoft.com/office/drawing/2014/main" id="{51A8277A-CAF3-5A87-BEF6-B4E30BCBF09C}"/>
                </a:ext>
              </a:extLst>
            </p:cNvPr>
            <p:cNvSpPr txBox="1"/>
            <p:nvPr/>
          </p:nvSpPr>
          <p:spPr>
            <a:xfrm rot="5400000">
              <a:off x="6590020" y="3655822"/>
              <a:ext cx="102327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76" name="Rectangle 75">
              <a:extLst>
                <a:ext uri="{FF2B5EF4-FFF2-40B4-BE49-F238E27FC236}">
                  <a16:creationId xmlns:a16="http://schemas.microsoft.com/office/drawing/2014/main" id="{34E433D6-32B8-92D7-2B1C-56CA105D00A4}"/>
                </a:ext>
              </a:extLst>
            </p:cNvPr>
            <p:cNvSpPr/>
            <p:nvPr/>
          </p:nvSpPr>
          <p:spPr>
            <a:xfrm>
              <a:off x="1357616" y="1294097"/>
              <a:ext cx="4531078"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7" name="Rectangle 76">
              <a:extLst>
                <a:ext uri="{FF2B5EF4-FFF2-40B4-BE49-F238E27FC236}">
                  <a16:creationId xmlns:a16="http://schemas.microsoft.com/office/drawing/2014/main" id="{8BEB5968-3838-D4AA-87B6-4C5D6136D9E0}"/>
                </a:ext>
              </a:extLst>
            </p:cNvPr>
            <p:cNvSpPr/>
            <p:nvPr/>
          </p:nvSpPr>
          <p:spPr>
            <a:xfrm>
              <a:off x="1769208" y="1717358"/>
              <a:ext cx="418837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9BC42595-5DA8-989D-AFA3-F5826FC1E9EB}"/>
                </a:ext>
              </a:extLst>
            </p:cNvPr>
            <p:cNvSpPr/>
            <p:nvPr/>
          </p:nvSpPr>
          <p:spPr>
            <a:xfrm>
              <a:off x="2180423" y="2133757"/>
              <a:ext cx="3708271"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584CDD77-53C9-0EC5-44A5-0039ABD2631E}"/>
                </a:ext>
              </a:extLst>
            </p:cNvPr>
            <p:cNvSpPr/>
            <p:nvPr/>
          </p:nvSpPr>
          <p:spPr>
            <a:xfrm>
              <a:off x="2585244" y="2544115"/>
              <a:ext cx="33394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0" name="Rectangle 79">
              <a:extLst>
                <a:ext uri="{FF2B5EF4-FFF2-40B4-BE49-F238E27FC236}">
                  <a16:creationId xmlns:a16="http://schemas.microsoft.com/office/drawing/2014/main" id="{BD910464-7709-0E32-E341-D0F53B1302E5}"/>
                </a:ext>
              </a:extLst>
            </p:cNvPr>
            <p:cNvSpPr/>
            <p:nvPr/>
          </p:nvSpPr>
          <p:spPr>
            <a:xfrm>
              <a:off x="3000545" y="2972202"/>
              <a:ext cx="290076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1" name="Rectangle 80">
              <a:extLst>
                <a:ext uri="{FF2B5EF4-FFF2-40B4-BE49-F238E27FC236}">
                  <a16:creationId xmlns:a16="http://schemas.microsoft.com/office/drawing/2014/main" id="{1F89D702-9A56-2D4E-6799-2F94B442F6AC}"/>
                </a:ext>
              </a:extLst>
            </p:cNvPr>
            <p:cNvSpPr/>
            <p:nvPr/>
          </p:nvSpPr>
          <p:spPr>
            <a:xfrm>
              <a:off x="3413091" y="3389675"/>
              <a:ext cx="26068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2" name="Rectangle 81">
              <a:extLst>
                <a:ext uri="{FF2B5EF4-FFF2-40B4-BE49-F238E27FC236}">
                  <a16:creationId xmlns:a16="http://schemas.microsoft.com/office/drawing/2014/main" id="{1727D5B0-9A56-6462-E379-D0D4FE8C8999}"/>
                </a:ext>
              </a:extLst>
            </p:cNvPr>
            <p:cNvSpPr/>
            <p:nvPr/>
          </p:nvSpPr>
          <p:spPr>
            <a:xfrm>
              <a:off x="3829516" y="3804627"/>
              <a:ext cx="2079427"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3" name="Rectangle 82">
              <a:extLst>
                <a:ext uri="{FF2B5EF4-FFF2-40B4-BE49-F238E27FC236}">
                  <a16:creationId xmlns:a16="http://schemas.microsoft.com/office/drawing/2014/main" id="{D5BDB137-EDC4-F652-C1E4-FB64FC3CDBFA}"/>
                </a:ext>
              </a:extLst>
            </p:cNvPr>
            <p:cNvSpPr/>
            <p:nvPr/>
          </p:nvSpPr>
          <p:spPr>
            <a:xfrm>
              <a:off x="4242637" y="4224370"/>
              <a:ext cx="1682040"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4" name="Rectangle 83">
              <a:extLst>
                <a:ext uri="{FF2B5EF4-FFF2-40B4-BE49-F238E27FC236}">
                  <a16:creationId xmlns:a16="http://schemas.microsoft.com/office/drawing/2014/main" id="{757C03AB-AE17-C7D2-0344-EA0338E39015}"/>
                </a:ext>
              </a:extLst>
            </p:cNvPr>
            <p:cNvSpPr/>
            <p:nvPr/>
          </p:nvSpPr>
          <p:spPr>
            <a:xfrm>
              <a:off x="4647330" y="4649001"/>
              <a:ext cx="1277345"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CDBC146B-2F69-DF6C-6C57-CFF05BDCADB4}"/>
                </a:ext>
              </a:extLst>
            </p:cNvPr>
            <p:cNvSpPr/>
            <p:nvPr/>
          </p:nvSpPr>
          <p:spPr>
            <a:xfrm>
              <a:off x="5073795" y="5065605"/>
              <a:ext cx="82751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4B4C25F7-C764-EAFD-E2BB-8184598F3ECB}"/>
                </a:ext>
              </a:extLst>
            </p:cNvPr>
            <p:cNvSpPr/>
            <p:nvPr/>
          </p:nvSpPr>
          <p:spPr>
            <a:xfrm>
              <a:off x="5489665" y="5480293"/>
              <a:ext cx="56042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02277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745723" y="7332997"/>
            <a:ext cx="5501313" cy="170200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verbal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745724" y="2776758"/>
            <a:ext cx="5501311" cy="4374028"/>
            <a:chOff x="745724" y="2776758"/>
            <a:chExt cx="5501311" cy="4374028"/>
          </a:xfrm>
        </p:grpSpPr>
        <p:sp>
          <p:nvSpPr>
            <p:cNvPr id="132" name="TextBox 131">
              <a:extLst>
                <a:ext uri="{FF2B5EF4-FFF2-40B4-BE49-F238E27FC236}">
                  <a16:creationId xmlns:a16="http://schemas.microsoft.com/office/drawing/2014/main" id="{AD9702B1-DCE2-3415-D5D4-BEF1FF438367}"/>
                </a:ext>
              </a:extLst>
            </p:cNvPr>
            <p:cNvSpPr txBox="1"/>
            <p:nvPr/>
          </p:nvSpPr>
          <p:spPr>
            <a:xfrm>
              <a:off x="2264814" y="6812232"/>
              <a:ext cx="2453608"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45724" y="2776758"/>
              <a:ext cx="5501311" cy="4036649"/>
              <a:chOff x="1241868" y="3714544"/>
              <a:chExt cx="4367859" cy="3098858"/>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8" y="6206170"/>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99157" y="3823576"/>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99157" y="4242203"/>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49705"/>
                <a:ext cx="45922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904255" y="5076990"/>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904255" y="5495619"/>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903119"/>
                <a:ext cx="45922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45002"/>
                <a:ext cx="1268626"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14869"/>
                <a:ext cx="1268626"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7104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54239" y="3903018"/>
                <a:ext cx="323394"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94239"/>
                <a:ext cx="413028"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92489"/>
                <a:ext cx="413028"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46285" y="5380648"/>
                <a:ext cx="505275"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74888"/>
                <a:ext cx="520449"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76019" y="4708536"/>
                <a:ext cx="498596"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41003" y="4703286"/>
                <a:ext cx="201303" cy="224461"/>
              </a:xfrm>
              <a:prstGeom prst="rect">
                <a:avLst/>
              </a:prstGeom>
              <a:noFill/>
              <a:ln>
                <a:noFill/>
              </a:ln>
            </p:spPr>
            <p:txBody>
              <a:bodyPr wrap="square" rtlCol="0">
                <a:spAutoFit/>
              </a:bodyPr>
              <a:lstStyle/>
              <a:p>
                <a:r>
                  <a:rPr lang="en-US" sz="13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76019" y="5106590"/>
                <a:ext cx="597144"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44230" y="5102833"/>
                <a:ext cx="201303" cy="224461"/>
              </a:xfrm>
              <a:prstGeom prst="rect">
                <a:avLst/>
              </a:prstGeom>
              <a:noFill/>
              <a:ln>
                <a:noFill/>
              </a:ln>
            </p:spPr>
            <p:txBody>
              <a:bodyPr wrap="square" rtlCol="0">
                <a:spAutoFit/>
              </a:bodyPr>
              <a:lstStyle/>
              <a:p>
                <a:r>
                  <a:rPr lang="en-US" sz="13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E9073D3-38AE-E044-80BB-A14777B1D452}"/>
                  </a:ext>
                </a:extLst>
              </p:cNvPr>
              <p:cNvPicPr>
                <a:picLocks noChangeAspect="1"/>
              </p:cNvPicPr>
              <p:nvPr/>
            </p:nvPicPr>
            <p:blipFill rotWithShape="1">
              <a:blip r:embed="rId4"/>
              <a:srcRect l="11964" t="34375" r="72085" b="50419"/>
              <a:stretch/>
            </p:blipFill>
            <p:spPr>
              <a:xfrm>
                <a:off x="2175126" y="3721022"/>
                <a:ext cx="1286353" cy="1226377"/>
              </a:xfrm>
              <a:prstGeom prst="rect">
                <a:avLst/>
              </a:prstGeom>
            </p:spPr>
          </p:pic>
          <p:pic>
            <p:nvPicPr>
              <p:cNvPr id="54" name="Picture 53">
                <a:extLst>
                  <a:ext uri="{FF2B5EF4-FFF2-40B4-BE49-F238E27FC236}">
                    <a16:creationId xmlns:a16="http://schemas.microsoft.com/office/drawing/2014/main" id="{53C8BE0F-2918-1147-AB30-45BB299426CD}"/>
                  </a:ext>
                </a:extLst>
              </p:cNvPr>
              <p:cNvPicPr>
                <a:picLocks noChangeAspect="1"/>
              </p:cNvPicPr>
              <p:nvPr/>
            </p:nvPicPr>
            <p:blipFill rotWithShape="1">
              <a:blip r:embed="rId4"/>
              <a:srcRect l="28133" t="49960" r="56607" b="35061"/>
              <a:stretch/>
            </p:blipFill>
            <p:spPr>
              <a:xfrm>
                <a:off x="3493193" y="3722311"/>
                <a:ext cx="1221953" cy="1226835"/>
              </a:xfrm>
              <a:prstGeom prst="rect">
                <a:avLst/>
              </a:prstGeom>
            </p:spPr>
          </p:pic>
          <p:pic>
            <p:nvPicPr>
              <p:cNvPr id="56" name="Picture 55">
                <a:extLst>
                  <a:ext uri="{FF2B5EF4-FFF2-40B4-BE49-F238E27FC236}">
                    <a16:creationId xmlns:a16="http://schemas.microsoft.com/office/drawing/2014/main" id="{0237BF3B-7F21-1643-9E56-7DC4782301E1}"/>
                  </a:ext>
                </a:extLst>
              </p:cNvPr>
              <p:cNvPicPr>
                <a:picLocks noChangeAspect="1"/>
              </p:cNvPicPr>
              <p:nvPr/>
            </p:nvPicPr>
            <p:blipFill rotWithShape="1">
              <a:blip r:embed="rId4"/>
              <a:srcRect l="11964" t="65340" r="72086" b="18741"/>
              <a:stretch/>
            </p:blipFill>
            <p:spPr>
              <a:xfrm>
                <a:off x="2178065" y="4978058"/>
                <a:ext cx="1286353" cy="1283810"/>
              </a:xfrm>
              <a:prstGeom prst="rect">
                <a:avLst/>
              </a:prstGeom>
            </p:spPr>
          </p:pic>
          <p:pic>
            <p:nvPicPr>
              <p:cNvPr id="57" name="Picture 56">
                <a:extLst>
                  <a:ext uri="{FF2B5EF4-FFF2-40B4-BE49-F238E27FC236}">
                    <a16:creationId xmlns:a16="http://schemas.microsoft.com/office/drawing/2014/main" id="{CFFDFA38-D1FE-1E4D-A11E-69A3E572C9FD}"/>
                  </a:ext>
                </a:extLst>
              </p:cNvPr>
              <p:cNvPicPr>
                <a:picLocks noChangeAspect="1"/>
              </p:cNvPicPr>
              <p:nvPr/>
            </p:nvPicPr>
            <p:blipFill rotWithShape="1">
              <a:blip r:embed="rId4"/>
              <a:srcRect l="43593" t="65293" r="41255" b="18742"/>
              <a:stretch/>
            </p:blipFill>
            <p:spPr>
              <a:xfrm>
                <a:off x="3486429" y="4973266"/>
                <a:ext cx="1221953" cy="1287518"/>
              </a:xfrm>
              <a:prstGeom prst="rect">
                <a:avLst/>
              </a:prstGeom>
            </p:spPr>
          </p:pic>
          <p:sp>
            <p:nvSpPr>
              <p:cNvPr id="2" name="TextBox 1">
                <a:extLst>
                  <a:ext uri="{FF2B5EF4-FFF2-40B4-BE49-F238E27FC236}">
                    <a16:creationId xmlns:a16="http://schemas.microsoft.com/office/drawing/2014/main" id="{F5D2359E-BC79-00DA-95BC-9CC2CF06BEF7}"/>
                  </a:ext>
                </a:extLst>
              </p:cNvPr>
              <p:cNvSpPr txBox="1"/>
              <p:nvPr/>
            </p:nvSpPr>
            <p:spPr>
              <a:xfrm rot="5400000">
                <a:off x="4488380" y="487104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grpSp>
    </p:spTree>
    <p:extLst>
      <p:ext uri="{BB962C8B-B14F-4D97-AF65-F5344CB8AC3E}">
        <p14:creationId xmlns:p14="http://schemas.microsoft.com/office/powerpoint/2010/main" val="798556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435004" y="3554074"/>
            <a:ext cx="3901689" cy="2117503"/>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verbal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435005" y="477443"/>
            <a:ext cx="4085755" cy="3014441"/>
            <a:chOff x="762239" y="2776760"/>
            <a:chExt cx="5590620" cy="4370116"/>
          </a:xfrm>
        </p:grpSpPr>
        <p:sp>
          <p:nvSpPr>
            <p:cNvPr id="132" name="TextBox 131">
              <a:extLst>
                <a:ext uri="{FF2B5EF4-FFF2-40B4-BE49-F238E27FC236}">
                  <a16:creationId xmlns:a16="http://schemas.microsoft.com/office/drawing/2014/main" id="{AD9702B1-DCE2-3415-D5D4-BEF1FF438367}"/>
                </a:ext>
              </a:extLst>
            </p:cNvPr>
            <p:cNvSpPr txBox="1"/>
            <p:nvPr/>
          </p:nvSpPr>
          <p:spPr>
            <a:xfrm>
              <a:off x="2264814" y="6812233"/>
              <a:ext cx="2453608" cy="334643"/>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62239" y="2776760"/>
              <a:ext cx="5590620" cy="4036648"/>
              <a:chOff x="1254980" y="3714545"/>
              <a:chExt cx="4438769" cy="3098857"/>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7"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89420" y="3800667"/>
                <a:ext cx="40630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83260" y="4213131"/>
                <a:ext cx="4186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36531"/>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868059" y="5054636"/>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868059" y="5464260"/>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889946"/>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31828"/>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01694"/>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84155"/>
                <a:ext cx="1889423" cy="250776"/>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46283" y="3860182"/>
                <a:ext cx="41632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67873"/>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92490"/>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46283" y="5335666"/>
                <a:ext cx="505275"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29906"/>
                <a:ext cx="520449"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76019" y="4671625"/>
                <a:ext cx="498596"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92476" y="4703286"/>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76019" y="5069680"/>
                <a:ext cx="64197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95704" y="5102833"/>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E9073D3-38AE-E044-80BB-A14777B1D452}"/>
                  </a:ext>
                </a:extLst>
              </p:cNvPr>
              <p:cNvPicPr>
                <a:picLocks noChangeAspect="1"/>
              </p:cNvPicPr>
              <p:nvPr/>
            </p:nvPicPr>
            <p:blipFill rotWithShape="1">
              <a:blip r:embed="rId4"/>
              <a:srcRect l="11964" t="34375" r="72085" b="50419"/>
              <a:stretch/>
            </p:blipFill>
            <p:spPr>
              <a:xfrm>
                <a:off x="2175126" y="3721022"/>
                <a:ext cx="1286353" cy="1226377"/>
              </a:xfrm>
              <a:prstGeom prst="rect">
                <a:avLst/>
              </a:prstGeom>
            </p:spPr>
          </p:pic>
          <p:pic>
            <p:nvPicPr>
              <p:cNvPr id="54" name="Picture 53">
                <a:extLst>
                  <a:ext uri="{FF2B5EF4-FFF2-40B4-BE49-F238E27FC236}">
                    <a16:creationId xmlns:a16="http://schemas.microsoft.com/office/drawing/2014/main" id="{53C8BE0F-2918-1147-AB30-45BB299426CD}"/>
                  </a:ext>
                </a:extLst>
              </p:cNvPr>
              <p:cNvPicPr>
                <a:picLocks noChangeAspect="1"/>
              </p:cNvPicPr>
              <p:nvPr/>
            </p:nvPicPr>
            <p:blipFill rotWithShape="1">
              <a:blip r:embed="rId4"/>
              <a:srcRect l="28133" t="49960" r="56607" b="35061"/>
              <a:stretch/>
            </p:blipFill>
            <p:spPr>
              <a:xfrm>
                <a:off x="3493193" y="3722311"/>
                <a:ext cx="1221953" cy="1226835"/>
              </a:xfrm>
              <a:prstGeom prst="rect">
                <a:avLst/>
              </a:prstGeom>
            </p:spPr>
          </p:pic>
          <p:pic>
            <p:nvPicPr>
              <p:cNvPr id="56" name="Picture 55">
                <a:extLst>
                  <a:ext uri="{FF2B5EF4-FFF2-40B4-BE49-F238E27FC236}">
                    <a16:creationId xmlns:a16="http://schemas.microsoft.com/office/drawing/2014/main" id="{0237BF3B-7F21-1643-9E56-7DC4782301E1}"/>
                  </a:ext>
                </a:extLst>
              </p:cNvPr>
              <p:cNvPicPr>
                <a:picLocks noChangeAspect="1"/>
              </p:cNvPicPr>
              <p:nvPr/>
            </p:nvPicPr>
            <p:blipFill rotWithShape="1">
              <a:blip r:embed="rId4"/>
              <a:srcRect l="11964" t="65340" r="72086" b="18741"/>
              <a:stretch/>
            </p:blipFill>
            <p:spPr>
              <a:xfrm>
                <a:off x="2178065" y="4978058"/>
                <a:ext cx="1286353" cy="1283810"/>
              </a:xfrm>
              <a:prstGeom prst="rect">
                <a:avLst/>
              </a:prstGeom>
            </p:spPr>
          </p:pic>
          <p:pic>
            <p:nvPicPr>
              <p:cNvPr id="57" name="Picture 56">
                <a:extLst>
                  <a:ext uri="{FF2B5EF4-FFF2-40B4-BE49-F238E27FC236}">
                    <a16:creationId xmlns:a16="http://schemas.microsoft.com/office/drawing/2014/main" id="{CFFDFA38-D1FE-1E4D-A11E-69A3E572C9FD}"/>
                  </a:ext>
                </a:extLst>
              </p:cNvPr>
              <p:cNvPicPr>
                <a:picLocks noChangeAspect="1"/>
              </p:cNvPicPr>
              <p:nvPr/>
            </p:nvPicPr>
            <p:blipFill rotWithShape="1">
              <a:blip r:embed="rId4"/>
              <a:srcRect l="43593" t="65293" r="41255" b="18742"/>
              <a:stretch/>
            </p:blipFill>
            <p:spPr>
              <a:xfrm>
                <a:off x="3486429" y="4973266"/>
                <a:ext cx="1221953" cy="1287518"/>
              </a:xfrm>
              <a:prstGeom prst="rect">
                <a:avLst/>
              </a:prstGeom>
            </p:spPr>
          </p:pic>
          <p:sp>
            <p:nvSpPr>
              <p:cNvPr id="2" name="TextBox 1">
                <a:extLst>
                  <a:ext uri="{FF2B5EF4-FFF2-40B4-BE49-F238E27FC236}">
                    <a16:creationId xmlns:a16="http://schemas.microsoft.com/office/drawing/2014/main" id="{F5D2359E-BC79-00DA-95BC-9CC2CF06BEF7}"/>
                  </a:ext>
                </a:extLst>
              </p:cNvPr>
              <p:cNvSpPr txBox="1"/>
              <p:nvPr/>
            </p:nvSpPr>
            <p:spPr>
              <a:xfrm rot="5400000">
                <a:off x="4593872" y="4892513"/>
                <a:ext cx="196569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grpSp>
    </p:spTree>
    <p:extLst>
      <p:ext uri="{BB962C8B-B14F-4D97-AF65-F5344CB8AC3E}">
        <p14:creationId xmlns:p14="http://schemas.microsoft.com/office/powerpoint/2010/main" val="3389267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hotel room with a bed and chair&#10;&#10;Description automatically generated with low confidence">
            <a:extLst>
              <a:ext uri="{FF2B5EF4-FFF2-40B4-BE49-F238E27FC236}">
                <a16:creationId xmlns:a16="http://schemas.microsoft.com/office/drawing/2014/main" id="{0AEE8172-7EF5-AA70-ACA6-0C8DB6C2C446}"/>
              </a:ext>
            </a:extLst>
          </p:cNvPr>
          <p:cNvPicPr>
            <a:picLocks noChangeAspect="1"/>
          </p:cNvPicPr>
          <p:nvPr/>
        </p:nvPicPr>
        <p:blipFill>
          <a:blip r:embed="rId3"/>
          <a:stretch>
            <a:fillRect/>
          </a:stretch>
        </p:blipFill>
        <p:spPr>
          <a:xfrm>
            <a:off x="1184579" y="333818"/>
            <a:ext cx="4804741" cy="3488374"/>
          </a:xfrm>
          <a:prstGeom prst="rect">
            <a:avLst/>
          </a:prstGeom>
        </p:spPr>
      </p:pic>
      <p:pic>
        <p:nvPicPr>
          <p:cNvPr id="7" name="Picture 6" descr="A screenshot of a room&#10;&#10;Description automatically generated with low confidence">
            <a:extLst>
              <a:ext uri="{FF2B5EF4-FFF2-40B4-BE49-F238E27FC236}">
                <a16:creationId xmlns:a16="http://schemas.microsoft.com/office/drawing/2014/main" id="{43524E54-4D2B-51BE-3B50-17BA0E4773E4}"/>
              </a:ext>
            </a:extLst>
          </p:cNvPr>
          <p:cNvPicPr>
            <a:picLocks noChangeAspect="1"/>
          </p:cNvPicPr>
          <p:nvPr/>
        </p:nvPicPr>
        <p:blipFill>
          <a:blip r:embed="rId4"/>
          <a:stretch>
            <a:fillRect/>
          </a:stretch>
        </p:blipFill>
        <p:spPr>
          <a:xfrm>
            <a:off x="1184579" y="3996354"/>
            <a:ext cx="4804741" cy="3483437"/>
          </a:xfrm>
          <a:prstGeom prst="rect">
            <a:avLst/>
          </a:prstGeom>
        </p:spPr>
      </p:pic>
      <p:sp>
        <p:nvSpPr>
          <p:cNvPr id="14" name="Rectangle 13">
            <a:extLst>
              <a:ext uri="{FF2B5EF4-FFF2-40B4-BE49-F238E27FC236}">
                <a16:creationId xmlns:a16="http://schemas.microsoft.com/office/drawing/2014/main" id="{B9AA4E00-0DBF-D757-64FC-3DB4628374F2}"/>
              </a:ext>
            </a:extLst>
          </p:cNvPr>
          <p:cNvSpPr/>
          <p:nvPr/>
        </p:nvSpPr>
        <p:spPr>
          <a:xfrm>
            <a:off x="3791527" y="5305124"/>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B1BC97EA-9112-C495-E10B-725822BDFC20}"/>
              </a:ext>
            </a:extLst>
          </p:cNvPr>
          <p:cNvCxnSpPr>
            <a:cxnSpLocks/>
          </p:cNvCxnSpPr>
          <p:nvPr/>
        </p:nvCxnSpPr>
        <p:spPr>
          <a:xfrm flipV="1">
            <a:off x="3788352" y="4752108"/>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C93F8EF3-77B8-39DE-47A8-BEA6114A1962}"/>
              </a:ext>
            </a:extLst>
          </p:cNvPr>
          <p:cNvCxnSpPr>
            <a:cxnSpLocks/>
          </p:cNvCxnSpPr>
          <p:nvPr/>
        </p:nvCxnSpPr>
        <p:spPr>
          <a:xfrm>
            <a:off x="3788351" y="5410212"/>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EBCC588-1D08-095E-DF15-EACE0448137E}"/>
              </a:ext>
            </a:extLst>
          </p:cNvPr>
          <p:cNvCxnSpPr>
            <a:cxnSpLocks/>
          </p:cNvCxnSpPr>
          <p:nvPr/>
        </p:nvCxnSpPr>
        <p:spPr>
          <a:xfrm>
            <a:off x="4503349" y="4752108"/>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2C4EA049-6915-9081-CFF5-C45F5FA3FC9E}"/>
              </a:ext>
            </a:extLst>
          </p:cNvPr>
          <p:cNvSpPr/>
          <p:nvPr/>
        </p:nvSpPr>
        <p:spPr>
          <a:xfrm>
            <a:off x="4499250" y="4749969"/>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A023B519-6C17-08CD-B3C9-0089317FAD5D}"/>
              </a:ext>
            </a:extLst>
          </p:cNvPr>
          <p:cNvGrpSpPr/>
          <p:nvPr/>
        </p:nvGrpSpPr>
        <p:grpSpPr>
          <a:xfrm>
            <a:off x="4504474" y="4770092"/>
            <a:ext cx="1349271" cy="1188860"/>
            <a:chOff x="8593092" y="2859987"/>
            <a:chExt cx="3079877" cy="3081789"/>
          </a:xfrm>
        </p:grpSpPr>
        <p:pic>
          <p:nvPicPr>
            <p:cNvPr id="61" name="Picture 60" descr="A picture containing text&#10;&#10;Description automatically generated">
              <a:extLst>
                <a:ext uri="{FF2B5EF4-FFF2-40B4-BE49-F238E27FC236}">
                  <a16:creationId xmlns:a16="http://schemas.microsoft.com/office/drawing/2014/main" id="{334D435C-B0FB-BA65-E171-EFEC02B3FC82}"/>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62" name="Right Triangle 61">
              <a:extLst>
                <a:ext uri="{FF2B5EF4-FFF2-40B4-BE49-F238E27FC236}">
                  <a16:creationId xmlns:a16="http://schemas.microsoft.com/office/drawing/2014/main" id="{08B2BD0B-0556-B6BB-962F-FB122F2755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74452730-10D0-CA00-4DF7-93B93332587C}"/>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65" name="TextBox 64">
              <a:extLst>
                <a:ext uri="{FF2B5EF4-FFF2-40B4-BE49-F238E27FC236}">
                  <a16:creationId xmlns:a16="http://schemas.microsoft.com/office/drawing/2014/main" id="{5FD5D439-F719-FE00-AB32-82B00501A959}"/>
                </a:ext>
              </a:extLst>
            </p:cNvPr>
            <p:cNvSpPr txBox="1"/>
            <p:nvPr/>
          </p:nvSpPr>
          <p:spPr>
            <a:xfrm>
              <a:off x="9891638" y="2866320"/>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66" name="Oval 65">
              <a:extLst>
                <a:ext uri="{FF2B5EF4-FFF2-40B4-BE49-F238E27FC236}">
                  <a16:creationId xmlns:a16="http://schemas.microsoft.com/office/drawing/2014/main" id="{EEDE59FD-F0AA-0045-23B4-9E2E913FE0CC}"/>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16C35D7-7F0E-8030-6954-D33DFC2B80B2}"/>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5AA3FFB-2FFA-63E2-089B-FEEEE1E3956C}"/>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DA4AB3C-FE6E-6159-2115-D77AA1E1BF08}"/>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228E2D0-7088-F305-264B-B96E24F96F18}"/>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BDB6085-A3B8-63D4-1F31-E196EBB233A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4A13ACE-9881-8717-7C72-4A4A95A75B9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3" name="Oval 72">
              <a:extLst>
                <a:ext uri="{FF2B5EF4-FFF2-40B4-BE49-F238E27FC236}">
                  <a16:creationId xmlns:a16="http://schemas.microsoft.com/office/drawing/2014/main" id="{95BAA7B3-5CD7-9337-F361-554871D6F7A7}"/>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51685AF-FCF1-0C60-9CB1-D1D79E85B04B}"/>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0" name="Straight Connector 79">
            <a:extLst>
              <a:ext uri="{FF2B5EF4-FFF2-40B4-BE49-F238E27FC236}">
                <a16:creationId xmlns:a16="http://schemas.microsoft.com/office/drawing/2014/main" id="{552EA6FE-4D79-F192-6A92-90E13C7E8330}"/>
              </a:ext>
            </a:extLst>
          </p:cNvPr>
          <p:cNvCxnSpPr>
            <a:stCxn id="66" idx="0"/>
            <a:endCxn id="71" idx="4"/>
          </p:cNvCxnSpPr>
          <p:nvPr/>
        </p:nvCxnSpPr>
        <p:spPr>
          <a:xfrm>
            <a:off x="4740884" y="4943464"/>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F58F030-88FF-19E1-DA30-A03CC721B150}"/>
              </a:ext>
            </a:extLst>
          </p:cNvPr>
          <p:cNvCxnSpPr/>
          <p:nvPr/>
        </p:nvCxnSpPr>
        <p:spPr>
          <a:xfrm>
            <a:off x="4741537" y="5372767"/>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393A4781-9644-5DAD-3E61-CD0DBF464156}"/>
              </a:ext>
            </a:extLst>
          </p:cNvPr>
          <p:cNvCxnSpPr/>
          <p:nvPr/>
        </p:nvCxnSpPr>
        <p:spPr>
          <a:xfrm>
            <a:off x="5638028" y="4955544"/>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5935B26-75FE-BEF1-FB1E-E38911802927}"/>
              </a:ext>
            </a:extLst>
          </p:cNvPr>
          <p:cNvCxnSpPr/>
          <p:nvPr/>
        </p:nvCxnSpPr>
        <p:spPr>
          <a:xfrm>
            <a:off x="5632800" y="535686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33A2629F-9CE9-3240-C784-1C3A034BC930}"/>
              </a:ext>
            </a:extLst>
          </p:cNvPr>
          <p:cNvCxnSpPr>
            <a:cxnSpLocks/>
            <a:stCxn id="71" idx="2"/>
          </p:cNvCxnSpPr>
          <p:nvPr/>
        </p:nvCxnSpPr>
        <p:spPr>
          <a:xfrm>
            <a:off x="4728995" y="5353392"/>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B5578281-33BC-8585-33C2-3A556F66D88A}"/>
              </a:ext>
            </a:extLst>
          </p:cNvPr>
          <p:cNvCxnSpPr>
            <a:cxnSpLocks/>
          </p:cNvCxnSpPr>
          <p:nvPr/>
        </p:nvCxnSpPr>
        <p:spPr>
          <a:xfrm>
            <a:off x="4749102" y="5778094"/>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F793B069-D968-70D6-732A-1BD782EB481D}"/>
              </a:ext>
            </a:extLst>
          </p:cNvPr>
          <p:cNvCxnSpPr>
            <a:cxnSpLocks/>
          </p:cNvCxnSpPr>
          <p:nvPr/>
        </p:nvCxnSpPr>
        <p:spPr>
          <a:xfrm>
            <a:off x="5207926" y="5777707"/>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BB22DD0-7E37-F3FB-F462-1E13BB937441}"/>
              </a:ext>
            </a:extLst>
          </p:cNvPr>
          <p:cNvCxnSpPr>
            <a:cxnSpLocks/>
          </p:cNvCxnSpPr>
          <p:nvPr/>
        </p:nvCxnSpPr>
        <p:spPr>
          <a:xfrm>
            <a:off x="5186338" y="5353391"/>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41D3998B-F664-903E-78F0-05C387A7175E}"/>
              </a:ext>
            </a:extLst>
          </p:cNvPr>
          <p:cNvCxnSpPr>
            <a:cxnSpLocks/>
            <a:stCxn id="67" idx="2"/>
          </p:cNvCxnSpPr>
          <p:nvPr/>
        </p:nvCxnSpPr>
        <p:spPr>
          <a:xfrm flipV="1">
            <a:off x="5167084" y="4954313"/>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EA50ED04-A2C8-07AB-CC4E-747A01F68336}"/>
              </a:ext>
            </a:extLst>
          </p:cNvPr>
          <p:cNvCxnSpPr>
            <a:cxnSpLocks/>
            <a:endCxn id="68" idx="3"/>
          </p:cNvCxnSpPr>
          <p:nvPr/>
        </p:nvCxnSpPr>
        <p:spPr>
          <a:xfrm flipV="1">
            <a:off x="5187986" y="4960866"/>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21" name="TextBox 120">
            <a:extLst>
              <a:ext uri="{FF2B5EF4-FFF2-40B4-BE49-F238E27FC236}">
                <a16:creationId xmlns:a16="http://schemas.microsoft.com/office/drawing/2014/main" id="{360FB801-626E-CEB2-EE98-9E6E10FEDA96}"/>
              </a:ext>
            </a:extLst>
          </p:cNvPr>
          <p:cNvSpPr txBox="1"/>
          <p:nvPr/>
        </p:nvSpPr>
        <p:spPr>
          <a:xfrm>
            <a:off x="4749201" y="5334250"/>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122" name="Straight Connector 121">
            <a:extLst>
              <a:ext uri="{FF2B5EF4-FFF2-40B4-BE49-F238E27FC236}">
                <a16:creationId xmlns:a16="http://schemas.microsoft.com/office/drawing/2014/main" id="{12F5E2E1-F803-A457-CC7A-3B63BCED318A}"/>
              </a:ext>
            </a:extLst>
          </p:cNvPr>
          <p:cNvCxnSpPr>
            <a:cxnSpLocks/>
            <a:endCxn id="73" idx="2"/>
          </p:cNvCxnSpPr>
          <p:nvPr/>
        </p:nvCxnSpPr>
        <p:spPr>
          <a:xfrm>
            <a:off x="5401114" y="5583771"/>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9947DDC0-90EB-A7AB-5EAA-73A1B92CAD06}"/>
              </a:ext>
            </a:extLst>
          </p:cNvPr>
          <p:cNvCxnSpPr>
            <a:cxnSpLocks/>
          </p:cNvCxnSpPr>
          <p:nvPr/>
        </p:nvCxnSpPr>
        <p:spPr>
          <a:xfrm flipV="1">
            <a:off x="4747712" y="5588851"/>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F7259EE7-A9D4-7478-1459-81FCCAE1B078}"/>
              </a:ext>
            </a:extLst>
          </p:cNvPr>
          <p:cNvCxnSpPr>
            <a:cxnSpLocks/>
          </p:cNvCxnSpPr>
          <p:nvPr/>
        </p:nvCxnSpPr>
        <p:spPr>
          <a:xfrm>
            <a:off x="5189844" y="5582946"/>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9495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34801"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74535"/>
              <a:ext cx="7209268" cy="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6"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9.82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9"/>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4.41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5671" y="3725376"/>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1.76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2.64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0"/>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4.58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60" y="5825982"/>
            <a:ext cx="3130683" cy="713016"/>
          </a:xfrm>
          <a:prstGeom prst="rect">
            <a:avLst/>
          </a:prstGeom>
          <a:noFill/>
        </p:spPr>
        <p:txBody>
          <a:bodyPr wrap="square" rtlCol="0">
            <a:spAutoFit/>
          </a:bodyPr>
          <a:lstStyle/>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546861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258483" y="4059186"/>
            <a:ext cx="4804742" cy="3392195"/>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5" y="502920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6258" y="3702160"/>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1"/>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59" y="5825982"/>
              <a:ext cx="3441428" cy="814067"/>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5" name="Group 54">
            <a:extLst>
              <a:ext uri="{FF2B5EF4-FFF2-40B4-BE49-F238E27FC236}">
                <a16:creationId xmlns:a16="http://schemas.microsoft.com/office/drawing/2014/main" id="{5735219C-815D-26BB-F73F-617649C00C38}"/>
              </a:ext>
            </a:extLst>
          </p:cNvPr>
          <p:cNvGrpSpPr/>
          <p:nvPr/>
        </p:nvGrpSpPr>
        <p:grpSpPr>
          <a:xfrm>
            <a:off x="293696" y="469947"/>
            <a:ext cx="4804741" cy="3483437"/>
            <a:chOff x="875531" y="960033"/>
            <a:chExt cx="4804741" cy="3483437"/>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875531" y="960033"/>
              <a:ext cx="4804741" cy="3483437"/>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482479" y="2268803"/>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479304" y="1715787"/>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479303" y="2373891"/>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4194301" y="1715787"/>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4190202" y="1713648"/>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4195426" y="1727747"/>
              <a:ext cx="1349271" cy="1194884"/>
              <a:chOff x="8593092" y="2844371"/>
              <a:chExt cx="3079877" cy="3097405"/>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891637" y="2844371"/>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4431836" y="1907143"/>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4432489" y="2336446"/>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5328980" y="191922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5323752" y="2320542"/>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4419947" y="2317071"/>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4440054" y="2741773"/>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898878" y="2741386"/>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877290" y="2317070"/>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858036" y="1917992"/>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878938" y="1924545"/>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4440153" y="2297929"/>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5092066" y="2547450"/>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4438664" y="2552530"/>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880796" y="2546625"/>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05949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240526" y="6868563"/>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2. Verbal Estimate Linear Models. </a:t>
            </a:r>
            <a:r>
              <a:rPr lang="en-US" sz="900" dirty="0">
                <a:latin typeface="Arial" panose="020B0604020202020204" pitchFamily="34" charset="0"/>
                <a:cs typeface="Arial" panose="020B0604020202020204" pitchFamily="34" charset="0"/>
              </a:rPr>
              <a:t>A) Raw data from the verbal estimate task for the 125 ms viewing duration condition. Participants are independent between viewing duration conditions and all error bars in plots are between subjects standard error. B)  Z-scored data at 125ms. C) Z-scored data at 250ms. D) Z-scored data at 1000ms.</a:t>
            </a:r>
            <a:endParaRPr lang="en-US" sz="900" b="1"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C540B90-AC5D-71E9-8F95-34B6813B40D6}"/>
              </a:ext>
            </a:extLst>
          </p:cNvPr>
          <p:cNvSpPr/>
          <p:nvPr/>
        </p:nvSpPr>
        <p:spPr>
          <a:xfrm>
            <a:off x="2674033" y="299489"/>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253CE1CC-B04F-DBB9-4817-A04B4D3B5C8D}"/>
              </a:ext>
            </a:extLst>
          </p:cNvPr>
          <p:cNvSpPr/>
          <p:nvPr/>
        </p:nvSpPr>
        <p:spPr>
          <a:xfrm>
            <a:off x="1957337" y="650724"/>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2924FF5-5E14-9A5E-C88B-2C68F636CEFC}"/>
              </a:ext>
            </a:extLst>
          </p:cNvPr>
          <p:cNvSpPr/>
          <p:nvPr/>
        </p:nvSpPr>
        <p:spPr>
          <a:xfrm>
            <a:off x="5039539" y="376296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08BAE6DB-715A-3C50-C406-BEB73CA79EBB}"/>
              </a:ext>
            </a:extLst>
          </p:cNvPr>
          <p:cNvGrpSpPr/>
          <p:nvPr/>
        </p:nvGrpSpPr>
        <p:grpSpPr>
          <a:xfrm>
            <a:off x="427188" y="3629091"/>
            <a:ext cx="3195631" cy="3195631"/>
            <a:chOff x="427188" y="3629091"/>
            <a:chExt cx="3195631" cy="3195631"/>
          </a:xfrm>
        </p:grpSpPr>
        <p:pic>
          <p:nvPicPr>
            <p:cNvPr id="29" name="Picture 28" descr="Chart, scatter chart&#10;&#10;Description automatically generated">
              <a:extLst>
                <a:ext uri="{FF2B5EF4-FFF2-40B4-BE49-F238E27FC236}">
                  <a16:creationId xmlns:a16="http://schemas.microsoft.com/office/drawing/2014/main" id="{B0B39F5D-E2BE-9683-14D2-ADFEFB3F85C7}"/>
                </a:ext>
              </a:extLst>
            </p:cNvPr>
            <p:cNvPicPr>
              <a:picLocks noChangeAspect="1"/>
            </p:cNvPicPr>
            <p:nvPr/>
          </p:nvPicPr>
          <p:blipFill>
            <a:blip r:embed="rId3"/>
            <a:stretch>
              <a:fillRect/>
            </a:stretch>
          </p:blipFill>
          <p:spPr>
            <a:xfrm>
              <a:off x="427188" y="3629091"/>
              <a:ext cx="3195631" cy="3195631"/>
            </a:xfrm>
            <a:prstGeom prst="rect">
              <a:avLst/>
            </a:prstGeom>
          </p:spPr>
        </p:pic>
        <p:sp>
          <p:nvSpPr>
            <p:cNvPr id="34" name="Rectangle 33">
              <a:extLst>
                <a:ext uri="{FF2B5EF4-FFF2-40B4-BE49-F238E27FC236}">
                  <a16:creationId xmlns:a16="http://schemas.microsoft.com/office/drawing/2014/main" id="{302189A2-CCF9-0BDB-00B7-ED47A0BC44C9}"/>
                </a:ext>
              </a:extLst>
            </p:cNvPr>
            <p:cNvSpPr/>
            <p:nvPr/>
          </p:nvSpPr>
          <p:spPr>
            <a:xfrm>
              <a:off x="1835086" y="375542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CBDF523A-C2C5-AC63-1609-9EF86C84A46E}"/>
                </a:ext>
              </a:extLst>
            </p:cNvPr>
            <p:cNvSpPr/>
            <p:nvPr/>
          </p:nvSpPr>
          <p:spPr>
            <a:xfrm>
              <a:off x="2256255" y="4008595"/>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82E32EB9-E551-F62B-82B2-9DF5187EBB5F}"/>
              </a:ext>
            </a:extLst>
          </p:cNvPr>
          <p:cNvGrpSpPr/>
          <p:nvPr/>
        </p:nvGrpSpPr>
        <p:grpSpPr>
          <a:xfrm>
            <a:off x="3653480" y="3629090"/>
            <a:ext cx="3195631" cy="3195631"/>
            <a:chOff x="3653480" y="3629090"/>
            <a:chExt cx="3195631" cy="3195631"/>
          </a:xfrm>
        </p:grpSpPr>
        <p:pic>
          <p:nvPicPr>
            <p:cNvPr id="31" name="Picture 30" descr="Chart, scatter chart&#10;&#10;Description automatically generated">
              <a:extLst>
                <a:ext uri="{FF2B5EF4-FFF2-40B4-BE49-F238E27FC236}">
                  <a16:creationId xmlns:a16="http://schemas.microsoft.com/office/drawing/2014/main" id="{D5CF6251-93EB-6153-0B2C-B31BEB4A1B8B}"/>
                </a:ext>
              </a:extLst>
            </p:cNvPr>
            <p:cNvPicPr>
              <a:picLocks noChangeAspect="1"/>
            </p:cNvPicPr>
            <p:nvPr/>
          </p:nvPicPr>
          <p:blipFill>
            <a:blip r:embed="rId4"/>
            <a:stretch>
              <a:fillRect/>
            </a:stretch>
          </p:blipFill>
          <p:spPr>
            <a:xfrm>
              <a:off x="3653480" y="3629090"/>
              <a:ext cx="3195631" cy="3195631"/>
            </a:xfrm>
            <a:prstGeom prst="rect">
              <a:avLst/>
            </a:prstGeom>
          </p:spPr>
        </p:pic>
        <p:sp>
          <p:nvSpPr>
            <p:cNvPr id="46" name="Rectangle 45">
              <a:extLst>
                <a:ext uri="{FF2B5EF4-FFF2-40B4-BE49-F238E27FC236}">
                  <a16:creationId xmlns:a16="http://schemas.microsoft.com/office/drawing/2014/main" id="{66EDC327-F97D-8F9E-3A73-CD5F43780D99}"/>
                </a:ext>
              </a:extLst>
            </p:cNvPr>
            <p:cNvSpPr/>
            <p:nvPr/>
          </p:nvSpPr>
          <p:spPr>
            <a:xfrm>
              <a:off x="5493367" y="4040980"/>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6F80F8E0-E0EE-8AA8-1772-59300A6AD1A3}"/>
              </a:ext>
            </a:extLst>
          </p:cNvPr>
          <p:cNvGrpSpPr/>
          <p:nvPr/>
        </p:nvGrpSpPr>
        <p:grpSpPr>
          <a:xfrm>
            <a:off x="419534" y="694245"/>
            <a:ext cx="3195631" cy="3195631"/>
            <a:chOff x="419534" y="694245"/>
            <a:chExt cx="3195631" cy="3195631"/>
          </a:xfrm>
        </p:grpSpPr>
        <p:pic>
          <p:nvPicPr>
            <p:cNvPr id="20" name="Picture 19" descr="Chart&#10;&#10;Description automatically generated">
              <a:extLst>
                <a:ext uri="{FF2B5EF4-FFF2-40B4-BE49-F238E27FC236}">
                  <a16:creationId xmlns:a16="http://schemas.microsoft.com/office/drawing/2014/main" id="{538A15ED-BD88-6134-5555-DEF20BB6005C}"/>
                </a:ext>
              </a:extLst>
            </p:cNvPr>
            <p:cNvPicPr>
              <a:picLocks noChangeAspect="1"/>
            </p:cNvPicPr>
            <p:nvPr/>
          </p:nvPicPr>
          <p:blipFill>
            <a:blip r:embed="rId5"/>
            <a:stretch>
              <a:fillRect/>
            </a:stretch>
          </p:blipFill>
          <p:spPr>
            <a:xfrm>
              <a:off x="419534" y="694245"/>
              <a:ext cx="3195631" cy="3195631"/>
            </a:xfrm>
            <a:prstGeom prst="rect">
              <a:avLst/>
            </a:prstGeom>
          </p:spPr>
        </p:pic>
        <p:sp>
          <p:nvSpPr>
            <p:cNvPr id="32" name="Rectangle 31">
              <a:extLst>
                <a:ext uri="{FF2B5EF4-FFF2-40B4-BE49-F238E27FC236}">
                  <a16:creationId xmlns:a16="http://schemas.microsoft.com/office/drawing/2014/main" id="{B2B62DD5-6EAD-390E-F1C0-6FB721EA5385}"/>
                </a:ext>
              </a:extLst>
            </p:cNvPr>
            <p:cNvSpPr/>
            <p:nvPr/>
          </p:nvSpPr>
          <p:spPr>
            <a:xfrm>
              <a:off x="1789889"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B6014AE4-2DB7-AD3E-07A9-941C11673F3D}"/>
                </a:ext>
              </a:extLst>
            </p:cNvPr>
            <p:cNvSpPr/>
            <p:nvPr/>
          </p:nvSpPr>
          <p:spPr>
            <a:xfrm>
              <a:off x="2256255" y="1080111"/>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61544C90-C7B7-A146-9CDC-6831457CFD56}"/>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49" name="Group 48">
            <a:extLst>
              <a:ext uri="{FF2B5EF4-FFF2-40B4-BE49-F238E27FC236}">
                <a16:creationId xmlns:a16="http://schemas.microsoft.com/office/drawing/2014/main" id="{8E86A099-A76F-4536-3616-13018939818C}"/>
              </a:ext>
            </a:extLst>
          </p:cNvPr>
          <p:cNvGrpSpPr/>
          <p:nvPr/>
        </p:nvGrpSpPr>
        <p:grpSpPr>
          <a:xfrm>
            <a:off x="3658546" y="697457"/>
            <a:ext cx="3195631" cy="3195631"/>
            <a:chOff x="3658546" y="697457"/>
            <a:chExt cx="3195631" cy="3195631"/>
          </a:xfrm>
        </p:grpSpPr>
        <p:pic>
          <p:nvPicPr>
            <p:cNvPr id="27" name="Picture 26" descr="Chart, scatter chart&#10;&#10;Description automatically generated">
              <a:extLst>
                <a:ext uri="{FF2B5EF4-FFF2-40B4-BE49-F238E27FC236}">
                  <a16:creationId xmlns:a16="http://schemas.microsoft.com/office/drawing/2014/main" id="{4D45EA45-B2A2-00C7-E110-A248220A95D1}"/>
                </a:ext>
              </a:extLst>
            </p:cNvPr>
            <p:cNvPicPr>
              <a:picLocks noChangeAspect="1"/>
            </p:cNvPicPr>
            <p:nvPr/>
          </p:nvPicPr>
          <p:blipFill>
            <a:blip r:embed="rId6"/>
            <a:stretch>
              <a:fillRect/>
            </a:stretch>
          </p:blipFill>
          <p:spPr>
            <a:xfrm>
              <a:off x="3658546" y="697457"/>
              <a:ext cx="3195631" cy="3195631"/>
            </a:xfrm>
            <a:prstGeom prst="rect">
              <a:avLst/>
            </a:prstGeom>
          </p:spPr>
        </p:pic>
        <p:sp>
          <p:nvSpPr>
            <p:cNvPr id="33" name="Rectangle 32">
              <a:extLst>
                <a:ext uri="{FF2B5EF4-FFF2-40B4-BE49-F238E27FC236}">
                  <a16:creationId xmlns:a16="http://schemas.microsoft.com/office/drawing/2014/main" id="{C34A72D7-AC87-B8F7-5C6C-109F74F0C826}"/>
                </a:ext>
              </a:extLst>
            </p:cNvPr>
            <p:cNvSpPr/>
            <p:nvPr/>
          </p:nvSpPr>
          <p:spPr>
            <a:xfrm>
              <a:off x="4974077"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33D2D92-38F1-4D94-6055-EEFB417FD159}"/>
                </a:ext>
              </a:extLst>
            </p:cNvPr>
            <p:cNvSpPr/>
            <p:nvPr/>
          </p:nvSpPr>
          <p:spPr>
            <a:xfrm>
              <a:off x="5451886" y="1102068"/>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3" name="TextBox 22">
            <a:extLst>
              <a:ext uri="{FF2B5EF4-FFF2-40B4-BE49-F238E27FC236}">
                <a16:creationId xmlns:a16="http://schemas.microsoft.com/office/drawing/2014/main" id="{93604532-5079-E140-B95B-7395223E6ED2}"/>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2" name="Picture 1" descr="Chart&#10;&#10;Description automatically generated">
            <a:extLst>
              <a:ext uri="{FF2B5EF4-FFF2-40B4-BE49-F238E27FC236}">
                <a16:creationId xmlns:a16="http://schemas.microsoft.com/office/drawing/2014/main" id="{50622C77-90E0-1706-E7A0-543CEA93A2F1}"/>
              </a:ext>
            </a:extLst>
          </p:cNvPr>
          <p:cNvPicPr>
            <a:picLocks noChangeAspect="1"/>
          </p:cNvPicPr>
          <p:nvPr/>
        </p:nvPicPr>
        <p:blipFill rotWithShape="1">
          <a:blip r:embed="rId5"/>
          <a:srcRect l="57261" t="13462" r="23944" b="79841"/>
          <a:stretch/>
        </p:blipFill>
        <p:spPr>
          <a:xfrm>
            <a:off x="2306863" y="3232650"/>
            <a:ext cx="600633" cy="214009"/>
          </a:xfrm>
          <a:prstGeom prst="rect">
            <a:avLst/>
          </a:prstGeom>
        </p:spPr>
      </p:pic>
      <p:pic>
        <p:nvPicPr>
          <p:cNvPr id="3" name="Picture 2" descr="Chart, scatter chart&#10;&#10;Description automatically generated">
            <a:extLst>
              <a:ext uri="{FF2B5EF4-FFF2-40B4-BE49-F238E27FC236}">
                <a16:creationId xmlns:a16="http://schemas.microsoft.com/office/drawing/2014/main" id="{1150A7C6-6367-FD8D-2DC4-5B35CAB14527}"/>
              </a:ext>
            </a:extLst>
          </p:cNvPr>
          <p:cNvPicPr>
            <a:picLocks noChangeAspect="1"/>
          </p:cNvPicPr>
          <p:nvPr/>
        </p:nvPicPr>
        <p:blipFill rotWithShape="1">
          <a:blip r:embed="rId6"/>
          <a:srcRect l="56895" t="14115" r="24701" b="80987"/>
          <a:stretch/>
        </p:blipFill>
        <p:spPr>
          <a:xfrm>
            <a:off x="5917330" y="3234056"/>
            <a:ext cx="588151" cy="156531"/>
          </a:xfrm>
          <a:prstGeom prst="rect">
            <a:avLst/>
          </a:prstGeom>
        </p:spPr>
      </p:pic>
      <p:pic>
        <p:nvPicPr>
          <p:cNvPr id="5" name="Picture 4" descr="Chart, scatter chart&#10;&#10;Description automatically generated">
            <a:extLst>
              <a:ext uri="{FF2B5EF4-FFF2-40B4-BE49-F238E27FC236}">
                <a16:creationId xmlns:a16="http://schemas.microsoft.com/office/drawing/2014/main" id="{12113C90-CD66-E16D-F843-FA66D7B7F394}"/>
              </a:ext>
            </a:extLst>
          </p:cNvPr>
          <p:cNvPicPr>
            <a:picLocks noChangeAspect="1"/>
          </p:cNvPicPr>
          <p:nvPr/>
        </p:nvPicPr>
        <p:blipFill rotWithShape="1">
          <a:blip r:embed="rId3"/>
          <a:srcRect l="57725" t="14250" r="25025" b="80321"/>
          <a:stretch/>
        </p:blipFill>
        <p:spPr>
          <a:xfrm>
            <a:off x="2330479" y="6227042"/>
            <a:ext cx="551234" cy="173489"/>
          </a:xfrm>
          <a:prstGeom prst="rect">
            <a:avLst/>
          </a:prstGeom>
        </p:spPr>
      </p:pic>
      <p:pic>
        <p:nvPicPr>
          <p:cNvPr id="8" name="Picture 7" descr="Chart, scatter chart&#10;&#10;Description automatically generated">
            <a:extLst>
              <a:ext uri="{FF2B5EF4-FFF2-40B4-BE49-F238E27FC236}">
                <a16:creationId xmlns:a16="http://schemas.microsoft.com/office/drawing/2014/main" id="{D6A9FF9B-4C03-AA56-9DA8-361D8CA67B01}"/>
              </a:ext>
            </a:extLst>
          </p:cNvPr>
          <p:cNvPicPr>
            <a:picLocks noChangeAspect="1"/>
          </p:cNvPicPr>
          <p:nvPr/>
        </p:nvPicPr>
        <p:blipFill rotWithShape="1">
          <a:blip r:embed="rId4"/>
          <a:srcRect l="57586" t="14589" r="25045" b="80556"/>
          <a:stretch/>
        </p:blipFill>
        <p:spPr>
          <a:xfrm>
            <a:off x="5950453" y="6221458"/>
            <a:ext cx="555028" cy="155171"/>
          </a:xfrm>
          <a:prstGeom prst="rect">
            <a:avLst/>
          </a:prstGeom>
        </p:spPr>
      </p:pic>
      <p:sp>
        <p:nvSpPr>
          <p:cNvPr id="30" name="Rectangle 29">
            <a:extLst>
              <a:ext uri="{FF2B5EF4-FFF2-40B4-BE49-F238E27FC236}">
                <a16:creationId xmlns:a16="http://schemas.microsoft.com/office/drawing/2014/main" id="{8E78CCD2-42D0-4A4B-85FF-D59EEDCB1E02}"/>
              </a:ext>
            </a:extLst>
          </p:cNvPr>
          <p:cNvSpPr/>
          <p:nvPr/>
        </p:nvSpPr>
        <p:spPr>
          <a:xfrm>
            <a:off x="5020222" y="376751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11D3E224-CB79-6147-A561-3CAB2C1A13AD}"/>
              </a:ext>
            </a:extLst>
          </p:cNvPr>
          <p:cNvSpPr/>
          <p:nvPr/>
        </p:nvSpPr>
        <p:spPr>
          <a:xfrm>
            <a:off x="5000905" y="397260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16CAA59F-8453-1F44-98A0-49B015704934}"/>
              </a:ext>
            </a:extLst>
          </p:cNvPr>
          <p:cNvSpPr/>
          <p:nvPr/>
        </p:nvSpPr>
        <p:spPr>
          <a:xfrm>
            <a:off x="1779245" y="3970799"/>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764453CA-E34A-6C4D-860E-F0436E11E4B6}"/>
              </a:ext>
            </a:extLst>
          </p:cNvPr>
          <p:cNvSpPr/>
          <p:nvPr/>
        </p:nvSpPr>
        <p:spPr>
          <a:xfrm>
            <a:off x="5009804" y="1018228"/>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AAA3D0F-597D-5C47-A2A2-2CB1ADE7FB78}"/>
              </a:ext>
            </a:extLst>
          </p:cNvPr>
          <p:cNvSpPr/>
          <p:nvPr/>
        </p:nvSpPr>
        <p:spPr>
          <a:xfrm>
            <a:off x="4261556" y="3516489"/>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3CD7A20-BC1B-B544-9545-361441D9E03A}"/>
              </a:ext>
            </a:extLst>
          </p:cNvPr>
          <p:cNvSpPr/>
          <p:nvPr/>
        </p:nvSpPr>
        <p:spPr>
          <a:xfrm>
            <a:off x="4896483"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BF03376-94AF-3D4C-95F2-007B24B1D6CE}"/>
              </a:ext>
            </a:extLst>
          </p:cNvPr>
          <p:cNvSpPr/>
          <p:nvPr/>
        </p:nvSpPr>
        <p:spPr>
          <a:xfrm>
            <a:off x="5467034"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3A69154-7FCD-2A46-9222-384273CEE196}"/>
              </a:ext>
            </a:extLst>
          </p:cNvPr>
          <p:cNvSpPr/>
          <p:nvPr/>
        </p:nvSpPr>
        <p:spPr>
          <a:xfrm>
            <a:off x="6106984" y="352398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E533ACF-56C8-C146-A805-81FE31C29FBD}"/>
              </a:ext>
            </a:extLst>
          </p:cNvPr>
          <p:cNvSpPr/>
          <p:nvPr/>
        </p:nvSpPr>
        <p:spPr>
          <a:xfrm>
            <a:off x="4261556" y="6444220"/>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AFEB46B-7BBE-B341-A308-9EA8896CA113}"/>
              </a:ext>
            </a:extLst>
          </p:cNvPr>
          <p:cNvSpPr/>
          <p:nvPr/>
        </p:nvSpPr>
        <p:spPr>
          <a:xfrm>
            <a:off x="4896483"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70B1D21-B280-8644-8EA4-D3D74AB89CE4}"/>
              </a:ext>
            </a:extLst>
          </p:cNvPr>
          <p:cNvSpPr/>
          <p:nvPr/>
        </p:nvSpPr>
        <p:spPr>
          <a:xfrm>
            <a:off x="5467034"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9C0D099-4B9E-F048-BF66-B5BEE0E6CE0D}"/>
              </a:ext>
            </a:extLst>
          </p:cNvPr>
          <p:cNvSpPr/>
          <p:nvPr/>
        </p:nvSpPr>
        <p:spPr>
          <a:xfrm>
            <a:off x="6106984" y="6451717"/>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FC5829B-E767-9849-BB31-38183CDAA646}"/>
              </a:ext>
            </a:extLst>
          </p:cNvPr>
          <p:cNvSpPr/>
          <p:nvPr/>
        </p:nvSpPr>
        <p:spPr>
          <a:xfrm>
            <a:off x="1020579" y="6442736"/>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760693C-25C0-D44D-BF7D-795306800656}"/>
              </a:ext>
            </a:extLst>
          </p:cNvPr>
          <p:cNvSpPr/>
          <p:nvPr/>
        </p:nvSpPr>
        <p:spPr>
          <a:xfrm>
            <a:off x="1655506"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570D521-7F60-E54D-AFFC-71F685124F4D}"/>
              </a:ext>
            </a:extLst>
          </p:cNvPr>
          <p:cNvSpPr/>
          <p:nvPr/>
        </p:nvSpPr>
        <p:spPr>
          <a:xfrm>
            <a:off x="2226057"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D5607FD-7D71-FE49-A0E2-982C80B045A9}"/>
              </a:ext>
            </a:extLst>
          </p:cNvPr>
          <p:cNvSpPr/>
          <p:nvPr/>
        </p:nvSpPr>
        <p:spPr>
          <a:xfrm>
            <a:off x="2866007" y="645023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descr="Chart&#10;&#10;Description automatically generated">
            <a:extLst>
              <a:ext uri="{FF2B5EF4-FFF2-40B4-BE49-F238E27FC236}">
                <a16:creationId xmlns:a16="http://schemas.microsoft.com/office/drawing/2014/main" id="{A3D376FC-C6BD-8C40-9CFB-41A792BEAC82}"/>
              </a:ext>
            </a:extLst>
          </p:cNvPr>
          <p:cNvPicPr>
            <a:picLocks noChangeAspect="1"/>
          </p:cNvPicPr>
          <p:nvPr/>
        </p:nvPicPr>
        <p:blipFill rotWithShape="1">
          <a:blip r:embed="rId5"/>
          <a:srcRect l="15288" t="14246" r="45190" b="80856"/>
          <a:stretch/>
        </p:blipFill>
        <p:spPr>
          <a:xfrm>
            <a:off x="2054221" y="3102155"/>
            <a:ext cx="1262993" cy="156531"/>
          </a:xfrm>
          <a:prstGeom prst="rect">
            <a:avLst/>
          </a:prstGeom>
        </p:spPr>
      </p:pic>
      <p:sp>
        <p:nvSpPr>
          <p:cNvPr id="7" name="Rectangle 6">
            <a:extLst>
              <a:ext uri="{FF2B5EF4-FFF2-40B4-BE49-F238E27FC236}">
                <a16:creationId xmlns:a16="http://schemas.microsoft.com/office/drawing/2014/main" id="{A925C2AE-C3B2-4943-B9F9-52C7C173ECB6}"/>
              </a:ext>
            </a:extLst>
          </p:cNvPr>
          <p:cNvSpPr/>
          <p:nvPr/>
        </p:nvSpPr>
        <p:spPr>
          <a:xfrm>
            <a:off x="898216" y="1133644"/>
            <a:ext cx="1292584"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descr="Chart, scatter chart&#10;&#10;Description automatically generated">
            <a:extLst>
              <a:ext uri="{FF2B5EF4-FFF2-40B4-BE49-F238E27FC236}">
                <a16:creationId xmlns:a16="http://schemas.microsoft.com/office/drawing/2014/main" id="{0B5F0341-4DE4-F84C-9B44-24BAE22549DE}"/>
              </a:ext>
            </a:extLst>
          </p:cNvPr>
          <p:cNvPicPr>
            <a:picLocks noChangeAspect="1"/>
          </p:cNvPicPr>
          <p:nvPr/>
        </p:nvPicPr>
        <p:blipFill rotWithShape="1">
          <a:blip r:embed="rId6"/>
          <a:srcRect l="15057" t="13912" r="58128" b="81326"/>
          <a:stretch/>
        </p:blipFill>
        <p:spPr>
          <a:xfrm>
            <a:off x="5675878" y="3080478"/>
            <a:ext cx="856910" cy="152172"/>
          </a:xfrm>
          <a:prstGeom prst="rect">
            <a:avLst/>
          </a:prstGeom>
        </p:spPr>
      </p:pic>
      <p:sp>
        <p:nvSpPr>
          <p:cNvPr id="70" name="Rectangle 69">
            <a:extLst>
              <a:ext uri="{FF2B5EF4-FFF2-40B4-BE49-F238E27FC236}">
                <a16:creationId xmlns:a16="http://schemas.microsoft.com/office/drawing/2014/main" id="{63401328-500B-3D41-B56E-1470DDF3A604}"/>
              </a:ext>
            </a:extLst>
          </p:cNvPr>
          <p:cNvSpPr/>
          <p:nvPr/>
        </p:nvSpPr>
        <p:spPr>
          <a:xfrm>
            <a:off x="4148776" y="1123114"/>
            <a:ext cx="890763"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A2D74D3-FEF2-B64D-9631-CAE40481D424}"/>
              </a:ext>
            </a:extLst>
          </p:cNvPr>
          <p:cNvGrpSpPr/>
          <p:nvPr/>
        </p:nvGrpSpPr>
        <p:grpSpPr>
          <a:xfrm>
            <a:off x="4152725" y="1040470"/>
            <a:ext cx="753592" cy="614444"/>
            <a:chOff x="5687464" y="2844535"/>
            <a:chExt cx="753592" cy="614444"/>
          </a:xfrm>
        </p:grpSpPr>
        <p:pic>
          <p:nvPicPr>
            <p:cNvPr id="41" name="Picture 40" descr="Chart, bar chart&#10;&#10;Description automatically generated">
              <a:extLst>
                <a:ext uri="{FF2B5EF4-FFF2-40B4-BE49-F238E27FC236}">
                  <a16:creationId xmlns:a16="http://schemas.microsoft.com/office/drawing/2014/main" id="{DDA6B929-8998-5344-B6DB-D44FAD428799}"/>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44" name="Picture 43" descr="Chart, scatter chart&#10;&#10;Description automatically generated">
              <a:extLst>
                <a:ext uri="{FF2B5EF4-FFF2-40B4-BE49-F238E27FC236}">
                  <a16:creationId xmlns:a16="http://schemas.microsoft.com/office/drawing/2014/main" id="{0CE75D11-085D-0D48-A18C-778E6F0C6C7D}"/>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45" name="Picture 44" descr="Chart, scatter chart&#10;&#10;Description automatically generated">
              <a:extLst>
                <a:ext uri="{FF2B5EF4-FFF2-40B4-BE49-F238E27FC236}">
                  <a16:creationId xmlns:a16="http://schemas.microsoft.com/office/drawing/2014/main" id="{08A07597-3B2B-CE42-BAEB-FC12B44D2D1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47" name="Picture 46" descr="Chart, scatter chart&#10;&#10;Description automatically generated">
              <a:extLst>
                <a:ext uri="{FF2B5EF4-FFF2-40B4-BE49-F238E27FC236}">
                  <a16:creationId xmlns:a16="http://schemas.microsoft.com/office/drawing/2014/main" id="{E3D6D7C1-93A0-C44A-BDD8-C6A3E716AFC4}"/>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71" name="Picture 70" descr="Chart, scatter chart&#10;&#10;Description automatically generated">
            <a:extLst>
              <a:ext uri="{FF2B5EF4-FFF2-40B4-BE49-F238E27FC236}">
                <a16:creationId xmlns:a16="http://schemas.microsoft.com/office/drawing/2014/main" id="{64A1EC44-FB88-2A4E-AC23-85729927DCE4}"/>
              </a:ext>
            </a:extLst>
          </p:cNvPr>
          <p:cNvPicPr>
            <a:picLocks noChangeAspect="1"/>
          </p:cNvPicPr>
          <p:nvPr/>
        </p:nvPicPr>
        <p:blipFill rotWithShape="1">
          <a:blip r:embed="rId3"/>
          <a:srcRect l="15433" t="14339" r="57721" b="80882"/>
          <a:stretch/>
        </p:blipFill>
        <p:spPr>
          <a:xfrm>
            <a:off x="2065506" y="6041842"/>
            <a:ext cx="857907" cy="152697"/>
          </a:xfrm>
          <a:prstGeom prst="rect">
            <a:avLst/>
          </a:prstGeom>
        </p:spPr>
      </p:pic>
      <p:sp>
        <p:nvSpPr>
          <p:cNvPr id="72" name="Rectangle 71">
            <a:extLst>
              <a:ext uri="{FF2B5EF4-FFF2-40B4-BE49-F238E27FC236}">
                <a16:creationId xmlns:a16="http://schemas.microsoft.com/office/drawing/2014/main" id="{9684F9CE-7BA8-8745-8073-61111400D1D3}"/>
              </a:ext>
            </a:extLst>
          </p:cNvPr>
          <p:cNvSpPr/>
          <p:nvPr/>
        </p:nvSpPr>
        <p:spPr>
          <a:xfrm flipV="1">
            <a:off x="907830" y="407225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Chart, scatter chart&#10;&#10;Description automatically generated">
            <a:extLst>
              <a:ext uri="{FF2B5EF4-FFF2-40B4-BE49-F238E27FC236}">
                <a16:creationId xmlns:a16="http://schemas.microsoft.com/office/drawing/2014/main" id="{4C292EAF-C9CA-4F43-A9B6-B40921BAE718}"/>
              </a:ext>
            </a:extLst>
          </p:cNvPr>
          <p:cNvPicPr>
            <a:picLocks noChangeAspect="1"/>
          </p:cNvPicPr>
          <p:nvPr/>
        </p:nvPicPr>
        <p:blipFill rotWithShape="1">
          <a:blip r:embed="rId4"/>
          <a:srcRect l="14886" t="14817" r="58202" b="80840"/>
          <a:stretch/>
        </p:blipFill>
        <p:spPr>
          <a:xfrm>
            <a:off x="5677648" y="6047659"/>
            <a:ext cx="860017" cy="138784"/>
          </a:xfrm>
          <a:prstGeom prst="rect">
            <a:avLst/>
          </a:prstGeom>
        </p:spPr>
      </p:pic>
      <p:sp>
        <p:nvSpPr>
          <p:cNvPr id="74" name="Rectangle 73">
            <a:extLst>
              <a:ext uri="{FF2B5EF4-FFF2-40B4-BE49-F238E27FC236}">
                <a16:creationId xmlns:a16="http://schemas.microsoft.com/office/drawing/2014/main" id="{71799732-C29E-0A42-80BD-D55C0CBF674B}"/>
              </a:ext>
            </a:extLst>
          </p:cNvPr>
          <p:cNvSpPr/>
          <p:nvPr/>
        </p:nvSpPr>
        <p:spPr>
          <a:xfrm flipV="1">
            <a:off x="4115281" y="401644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53B2D23-6FB7-8B40-A107-397917370750}"/>
              </a:ext>
            </a:extLst>
          </p:cNvPr>
          <p:cNvSpPr/>
          <p:nvPr/>
        </p:nvSpPr>
        <p:spPr>
          <a:xfrm flipV="1">
            <a:off x="80486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28AE8F7-EA9B-0847-87E6-F53ECF466B1E}"/>
              </a:ext>
            </a:extLst>
          </p:cNvPr>
          <p:cNvSpPr/>
          <p:nvPr/>
        </p:nvSpPr>
        <p:spPr>
          <a:xfrm flipV="1">
            <a:off x="402849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22D75A0-7948-F243-975C-69E1B4FA95A4}"/>
              </a:ext>
            </a:extLst>
          </p:cNvPr>
          <p:cNvSpPr/>
          <p:nvPr/>
        </p:nvSpPr>
        <p:spPr>
          <a:xfrm flipV="1">
            <a:off x="809145" y="352656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10D6D57-3BC2-B54C-B88C-5A2F32A7CF6F}"/>
              </a:ext>
            </a:extLst>
          </p:cNvPr>
          <p:cNvSpPr/>
          <p:nvPr/>
        </p:nvSpPr>
        <p:spPr>
          <a:xfrm flipV="1">
            <a:off x="3970336" y="355077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BC8788-F57D-264A-A380-144D5EF9E733}"/>
              </a:ext>
            </a:extLst>
          </p:cNvPr>
          <p:cNvSpPr/>
          <p:nvPr/>
        </p:nvSpPr>
        <p:spPr>
          <a:xfrm flipV="1">
            <a:off x="720356" y="222483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1A5B40E-5D43-A846-B843-456DBD321086}"/>
              </a:ext>
            </a:extLst>
          </p:cNvPr>
          <p:cNvSpPr/>
          <p:nvPr/>
        </p:nvSpPr>
        <p:spPr>
          <a:xfrm flipV="1">
            <a:off x="724710" y="141961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37B0287-36B5-3549-BBEA-1634C4E68C1A}"/>
              </a:ext>
            </a:extLst>
          </p:cNvPr>
          <p:cNvSpPr/>
          <p:nvPr/>
        </p:nvSpPr>
        <p:spPr>
          <a:xfrm flipV="1">
            <a:off x="720356" y="3034927"/>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7D0D393-E200-F246-90B6-AFDDC6461F85}"/>
              </a:ext>
            </a:extLst>
          </p:cNvPr>
          <p:cNvSpPr/>
          <p:nvPr/>
        </p:nvSpPr>
        <p:spPr>
          <a:xfrm flipV="1">
            <a:off x="3904823" y="1382681"/>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F1FA0A1-6131-9944-B6E0-2258D369E1AC}"/>
              </a:ext>
            </a:extLst>
          </p:cNvPr>
          <p:cNvSpPr/>
          <p:nvPr/>
        </p:nvSpPr>
        <p:spPr>
          <a:xfrm flipV="1">
            <a:off x="3904822" y="1961590"/>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29ABC68-9035-EC43-B292-CA94430356BA}"/>
              </a:ext>
            </a:extLst>
          </p:cNvPr>
          <p:cNvSpPr/>
          <p:nvPr/>
        </p:nvSpPr>
        <p:spPr>
          <a:xfrm flipV="1">
            <a:off x="3834195" y="255256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0E221C-105E-7440-BC56-538ABBFBC9EF}"/>
              </a:ext>
            </a:extLst>
          </p:cNvPr>
          <p:cNvSpPr/>
          <p:nvPr/>
        </p:nvSpPr>
        <p:spPr>
          <a:xfrm flipV="1">
            <a:off x="3822032" y="311307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6D3EE57-F783-2249-B3F0-6AA28A3DE7F4}"/>
              </a:ext>
            </a:extLst>
          </p:cNvPr>
          <p:cNvSpPr/>
          <p:nvPr/>
        </p:nvSpPr>
        <p:spPr>
          <a:xfrm flipV="1">
            <a:off x="4036894" y="350778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32F99A3-9D0F-E54C-A5A5-6EE06B920017}"/>
              </a:ext>
            </a:extLst>
          </p:cNvPr>
          <p:cNvSpPr/>
          <p:nvPr/>
        </p:nvSpPr>
        <p:spPr>
          <a:xfrm flipV="1">
            <a:off x="686301" y="6481192"/>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5CA0BF7-02A9-1844-8882-2D87BCB191A7}"/>
              </a:ext>
            </a:extLst>
          </p:cNvPr>
          <p:cNvSpPr/>
          <p:nvPr/>
        </p:nvSpPr>
        <p:spPr>
          <a:xfrm flipV="1">
            <a:off x="590061" y="608899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0D90F6B-5796-C943-A985-3EEA02047BD5}"/>
              </a:ext>
            </a:extLst>
          </p:cNvPr>
          <p:cNvSpPr/>
          <p:nvPr/>
        </p:nvSpPr>
        <p:spPr>
          <a:xfrm flipV="1">
            <a:off x="3817857" y="427007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032CBF7-7BCC-B645-B9F7-45AB6B7CCC93}"/>
              </a:ext>
            </a:extLst>
          </p:cNvPr>
          <p:cNvSpPr/>
          <p:nvPr/>
        </p:nvSpPr>
        <p:spPr>
          <a:xfrm flipV="1">
            <a:off x="590061" y="548066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8D355D3-36A2-ED49-8E6A-47482FAB3C6F}"/>
              </a:ext>
            </a:extLst>
          </p:cNvPr>
          <p:cNvSpPr/>
          <p:nvPr/>
        </p:nvSpPr>
        <p:spPr>
          <a:xfrm flipV="1">
            <a:off x="591096" y="491131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5A8991E-0642-6E45-9B3F-5AF78F35D115}"/>
              </a:ext>
            </a:extLst>
          </p:cNvPr>
          <p:cNvSpPr/>
          <p:nvPr/>
        </p:nvSpPr>
        <p:spPr>
          <a:xfrm flipV="1">
            <a:off x="597223" y="430263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0D21759-43CE-A143-8A25-79F0601734D7}"/>
              </a:ext>
            </a:extLst>
          </p:cNvPr>
          <p:cNvSpPr/>
          <p:nvPr/>
        </p:nvSpPr>
        <p:spPr>
          <a:xfrm flipV="1">
            <a:off x="3830128" y="4893223"/>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A4B70E3-6F4F-2049-AA5E-C7E12481E0C0}"/>
              </a:ext>
            </a:extLst>
          </p:cNvPr>
          <p:cNvSpPr/>
          <p:nvPr/>
        </p:nvSpPr>
        <p:spPr>
          <a:xfrm flipV="1">
            <a:off x="3825760" y="547646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4D3F8D-2368-AA40-82FA-61719117F4B7}"/>
              </a:ext>
            </a:extLst>
          </p:cNvPr>
          <p:cNvSpPr/>
          <p:nvPr/>
        </p:nvSpPr>
        <p:spPr>
          <a:xfrm flipV="1">
            <a:off x="3817857" y="609770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4686A86-E2AE-1446-A5AE-E23A16D2ECF1}"/>
              </a:ext>
            </a:extLst>
          </p:cNvPr>
          <p:cNvSpPr/>
          <p:nvPr/>
        </p:nvSpPr>
        <p:spPr>
          <a:xfrm flipV="1">
            <a:off x="4189294" y="6614807"/>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2D208EE-B3DC-2645-B411-FB9136AB383C}"/>
              </a:ext>
            </a:extLst>
          </p:cNvPr>
          <p:cNvSpPr/>
          <p:nvPr/>
        </p:nvSpPr>
        <p:spPr>
          <a:xfrm flipV="1">
            <a:off x="3906264" y="647222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5015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1034539" y="3285816"/>
            <a:ext cx="3610879" cy="2787742"/>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5" name="Group 54">
            <a:extLst>
              <a:ext uri="{FF2B5EF4-FFF2-40B4-BE49-F238E27FC236}">
                <a16:creationId xmlns:a16="http://schemas.microsoft.com/office/drawing/2014/main" id="{5735219C-815D-26BB-F73F-617649C00C38}"/>
              </a:ext>
            </a:extLst>
          </p:cNvPr>
          <p:cNvGrpSpPr/>
          <p:nvPr/>
        </p:nvGrpSpPr>
        <p:grpSpPr>
          <a:xfrm>
            <a:off x="1081281" y="469948"/>
            <a:ext cx="3564138" cy="2727116"/>
            <a:chOff x="875531" y="960033"/>
            <a:chExt cx="4804741" cy="3483437"/>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875531" y="960033"/>
              <a:ext cx="4804741" cy="3483437"/>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482479" y="2268803"/>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479304" y="1715787"/>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479303" y="2373891"/>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4194301" y="1715787"/>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4190202" y="1713648"/>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4195426" y="1657119"/>
              <a:ext cx="1349271" cy="1265514"/>
              <a:chOff x="8593092" y="2661289"/>
              <a:chExt cx="3079877" cy="3280487"/>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767287" y="2661289"/>
                <a:ext cx="923399"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746629" y="2669246"/>
                <a:ext cx="1107940"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N2</a:t>
                </a: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4431836" y="1907143"/>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4432489" y="2336446"/>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5328980" y="191922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5323752" y="2320542"/>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4419947" y="2317071"/>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4440054" y="2741773"/>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898878" y="2741386"/>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877290" y="2317070"/>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858036" y="1917992"/>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878938" y="1924545"/>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4605952" y="2303430"/>
              <a:ext cx="567219" cy="255537"/>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POI</a:t>
              </a: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5092066" y="2547450"/>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4438664" y="2552530"/>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880796" y="2546625"/>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
        <p:nvSpPr>
          <p:cNvPr id="2" name="TextBox 1">
            <a:extLst>
              <a:ext uri="{FF2B5EF4-FFF2-40B4-BE49-F238E27FC236}">
                <a16:creationId xmlns:a16="http://schemas.microsoft.com/office/drawing/2014/main" id="{6499AC07-D442-684B-4017-5F66B43DFF0E}"/>
              </a:ext>
            </a:extLst>
          </p:cNvPr>
          <p:cNvSpPr txBox="1"/>
          <p:nvPr/>
        </p:nvSpPr>
        <p:spPr>
          <a:xfrm>
            <a:off x="3370727" y="861357"/>
            <a:ext cx="1598964" cy="215444"/>
          </a:xfrm>
          <a:prstGeom prst="rect">
            <a:avLst/>
          </a:prstGeom>
          <a:noFill/>
        </p:spPr>
        <p:txBody>
          <a:bodyPr wrap="square" rtlCol="0">
            <a:spAutoFit/>
          </a:bodyPr>
          <a:lstStyle/>
          <a:p>
            <a:r>
              <a:rPr lang="en-US" sz="800" dirty="0">
                <a:latin typeface="Menlo" panose="020B0609030804020204" pitchFamily="49" charset="0"/>
                <a:ea typeface="Menlo" panose="020B0609030804020204" pitchFamily="49" charset="0"/>
                <a:cs typeface="Menlo" panose="020B0609030804020204" pitchFamily="49" charset="0"/>
              </a:rPr>
              <a:t> (x</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y</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depth)</a:t>
            </a:r>
          </a:p>
        </p:txBody>
      </p:sp>
      <p:sp>
        <p:nvSpPr>
          <p:cNvPr id="4" name="TextBox 3">
            <a:extLst>
              <a:ext uri="{FF2B5EF4-FFF2-40B4-BE49-F238E27FC236}">
                <a16:creationId xmlns:a16="http://schemas.microsoft.com/office/drawing/2014/main" id="{FCAF493B-AFA6-1D61-B2C2-A92D68CFA58D}"/>
              </a:ext>
            </a:extLst>
          </p:cNvPr>
          <p:cNvSpPr txBox="1"/>
          <p:nvPr/>
        </p:nvSpPr>
        <p:spPr>
          <a:xfrm>
            <a:off x="974653" y="6120418"/>
            <a:ext cx="3730835" cy="2031325"/>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Pixelwise derivation of real-world object surface area.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a:t>
            </a:r>
          </a:p>
        </p:txBody>
      </p:sp>
      <p:sp>
        <p:nvSpPr>
          <p:cNvPr id="56" name="TextBox 55">
            <a:extLst>
              <a:ext uri="{FF2B5EF4-FFF2-40B4-BE49-F238E27FC236}">
                <a16:creationId xmlns:a16="http://schemas.microsoft.com/office/drawing/2014/main" id="{1C8B7E81-4A52-7541-2F21-F6B597CDDB7B}"/>
              </a:ext>
            </a:extLst>
          </p:cNvPr>
          <p:cNvSpPr txBox="1"/>
          <p:nvPr/>
        </p:nvSpPr>
        <p:spPr>
          <a:xfrm>
            <a:off x="722614" y="35453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718087" y="314838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3114855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 diagram, line, text&#10;&#10;Description automatically generated">
            <a:extLst>
              <a:ext uri="{FF2B5EF4-FFF2-40B4-BE49-F238E27FC236}">
                <a16:creationId xmlns:a16="http://schemas.microsoft.com/office/drawing/2014/main" id="{3FBE3941-EC3D-276D-5201-E5CC00A411E9}"/>
              </a:ext>
            </a:extLst>
          </p:cNvPr>
          <p:cNvPicPr>
            <a:picLocks noChangeAspect="1"/>
          </p:cNvPicPr>
          <p:nvPr/>
        </p:nvPicPr>
        <p:blipFill>
          <a:blip r:embed="rId3"/>
          <a:stretch>
            <a:fillRect/>
          </a:stretch>
        </p:blipFill>
        <p:spPr>
          <a:xfrm>
            <a:off x="230985" y="1053887"/>
            <a:ext cx="2316542" cy="1875296"/>
          </a:xfrm>
          <a:prstGeom prst="rect">
            <a:avLst/>
          </a:prstGeom>
        </p:spPr>
      </p:pic>
      <p:pic>
        <p:nvPicPr>
          <p:cNvPr id="13" name="Picture 12" descr="A picture containing screenshot, text&#10;&#10;Description automatically generated">
            <a:extLst>
              <a:ext uri="{FF2B5EF4-FFF2-40B4-BE49-F238E27FC236}">
                <a16:creationId xmlns:a16="http://schemas.microsoft.com/office/drawing/2014/main" id="{D3E3B546-968A-1997-2B53-FD5F01AA9F45}"/>
              </a:ext>
            </a:extLst>
          </p:cNvPr>
          <p:cNvPicPr>
            <a:picLocks noChangeAspect="1"/>
          </p:cNvPicPr>
          <p:nvPr/>
        </p:nvPicPr>
        <p:blipFill>
          <a:blip r:embed="rId4"/>
          <a:stretch>
            <a:fillRect/>
          </a:stretch>
        </p:blipFill>
        <p:spPr>
          <a:xfrm>
            <a:off x="2420136" y="1053884"/>
            <a:ext cx="2316542" cy="1875296"/>
          </a:xfrm>
          <a:prstGeom prst="rect">
            <a:avLst/>
          </a:prstGeom>
        </p:spPr>
      </p:pic>
      <p:pic>
        <p:nvPicPr>
          <p:cNvPr id="15" name="Picture 14" descr="A picture containing screenshot, text, diagram, colorfulness&#10;&#10;Description automatically generated">
            <a:extLst>
              <a:ext uri="{FF2B5EF4-FFF2-40B4-BE49-F238E27FC236}">
                <a16:creationId xmlns:a16="http://schemas.microsoft.com/office/drawing/2014/main" id="{90D2A3E1-FDAB-D4EE-FA17-D445A89B0505}"/>
              </a:ext>
            </a:extLst>
          </p:cNvPr>
          <p:cNvPicPr>
            <a:picLocks noChangeAspect="1"/>
          </p:cNvPicPr>
          <p:nvPr/>
        </p:nvPicPr>
        <p:blipFill>
          <a:blip r:embed="rId5"/>
          <a:stretch>
            <a:fillRect/>
          </a:stretch>
        </p:blipFill>
        <p:spPr>
          <a:xfrm>
            <a:off x="4767673" y="1061633"/>
            <a:ext cx="2316542" cy="1875296"/>
          </a:xfrm>
          <a:prstGeom prst="rect">
            <a:avLst/>
          </a:prstGeom>
        </p:spPr>
      </p:pic>
    </p:spTree>
    <p:extLst>
      <p:ext uri="{BB962C8B-B14F-4D97-AF65-F5344CB8AC3E}">
        <p14:creationId xmlns:p14="http://schemas.microsoft.com/office/powerpoint/2010/main" val="121092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FD57-DAC9-6894-3F79-305D302219DF}"/>
              </a:ext>
            </a:extLst>
          </p:cNvPr>
          <p:cNvSpPr>
            <a:spLocks noGrp="1"/>
          </p:cNvSpPr>
          <p:nvPr>
            <p:ph type="title"/>
          </p:nvPr>
        </p:nvSpPr>
        <p:spPr/>
        <p:txBody>
          <a:bodyPr/>
          <a:lstStyle/>
          <a:p>
            <a:r>
              <a:rPr lang="en-US" dirty="0"/>
              <a:t>LME results</a:t>
            </a:r>
          </a:p>
        </p:txBody>
      </p:sp>
      <p:sp>
        <p:nvSpPr>
          <p:cNvPr id="3" name="Content Placeholder 2">
            <a:extLst>
              <a:ext uri="{FF2B5EF4-FFF2-40B4-BE49-F238E27FC236}">
                <a16:creationId xmlns:a16="http://schemas.microsoft.com/office/drawing/2014/main" id="{5EA55EF6-47F9-7EDD-A1E1-A7122F16F362}"/>
              </a:ext>
            </a:extLst>
          </p:cNvPr>
          <p:cNvSpPr>
            <a:spLocks noGrp="1"/>
          </p:cNvSpPr>
          <p:nvPr>
            <p:ph idx="1"/>
          </p:nvPr>
        </p:nvSpPr>
        <p:spPr/>
        <p:txBody>
          <a:bodyPr/>
          <a:lstStyle/>
          <a:p>
            <a:r>
              <a:rPr lang="en-US" dirty="0"/>
              <a:t>GP </a:t>
            </a:r>
          </a:p>
          <a:p>
            <a:pPr lvl="1"/>
            <a:r>
              <a:rPr lang="en-US" dirty="0"/>
              <a:t>Abs(</a:t>
            </a:r>
            <a:r>
              <a:rPr lang="en-US" dirty="0" err="1"/>
              <a:t>resid</a:t>
            </a:r>
            <a:r>
              <a:rPr lang="en-US" dirty="0"/>
              <a:t>) x ground plane for each duration </a:t>
            </a:r>
          </a:p>
          <a:p>
            <a:pPr lvl="2"/>
            <a:r>
              <a:rPr lang="en-US" dirty="0"/>
              <a:t>Report the fits inset </a:t>
            </a:r>
          </a:p>
          <a:p>
            <a:pPr lvl="1"/>
            <a:r>
              <a:rPr lang="en-US" dirty="0"/>
              <a:t>Non abs x ground plane for each duration </a:t>
            </a:r>
          </a:p>
          <a:p>
            <a:pPr lvl="2"/>
            <a:r>
              <a:rPr lang="en-US" dirty="0"/>
              <a:t>Report fits inset </a:t>
            </a:r>
          </a:p>
          <a:p>
            <a:pPr lvl="1"/>
            <a:r>
              <a:rPr lang="en-US" dirty="0"/>
              <a:t>Comparison </a:t>
            </a:r>
          </a:p>
          <a:p>
            <a:pPr lvl="1"/>
            <a:endParaRPr lang="en-US" dirty="0"/>
          </a:p>
          <a:p>
            <a:pPr lvl="1"/>
            <a:endParaRPr lang="en-US" dirty="0"/>
          </a:p>
        </p:txBody>
      </p:sp>
    </p:spTree>
    <p:extLst>
      <p:ext uri="{BB962C8B-B14F-4D97-AF65-F5344CB8AC3E}">
        <p14:creationId xmlns:p14="http://schemas.microsoft.com/office/powerpoint/2010/main" val="99352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07474" y="674006"/>
            <a:ext cx="2575838" cy="2691440"/>
            <a:chOff x="4551381" y="583911"/>
            <a:chExt cx="2665129"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a:blip r:embed="rId3"/>
            <a:stretch>
              <a:fillRect/>
            </a:stretch>
          </p:blipFill>
          <p:spPr>
            <a:xfrm>
              <a:off x="4551381" y="583911"/>
              <a:ext cx="2665129"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22402"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209226"/>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34" name="TextBox 33">
            <a:extLst>
              <a:ext uri="{FF2B5EF4-FFF2-40B4-BE49-F238E27FC236}">
                <a16:creationId xmlns:a16="http://schemas.microsoft.com/office/drawing/2014/main" id="{DDB3EEF5-746E-EF4D-0BAE-0C9BE14A883B}"/>
              </a:ext>
            </a:extLst>
          </p:cNvPr>
          <p:cNvSpPr txBox="1"/>
          <p:nvPr/>
        </p:nvSpPr>
        <p:spPr>
          <a:xfrm>
            <a:off x="117614"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(125x1000)</a:t>
            </a:r>
          </a:p>
        </p:txBody>
      </p:sp>
      <p:sp>
        <p:nvSpPr>
          <p:cNvPr id="35" name="TextBox 34">
            <a:extLst>
              <a:ext uri="{FF2B5EF4-FFF2-40B4-BE49-F238E27FC236}">
                <a16:creationId xmlns:a16="http://schemas.microsoft.com/office/drawing/2014/main" id="{D1B54BE5-3F74-D074-0CAC-2975EF52481B}"/>
              </a:ext>
            </a:extLst>
          </p:cNvPr>
          <p:cNvSpPr txBox="1"/>
          <p:nvPr/>
        </p:nvSpPr>
        <p:spPr>
          <a:xfrm>
            <a:off x="2751077"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(250x1000)</a:t>
            </a:r>
          </a:p>
        </p:txBody>
      </p:sp>
      <p:sp>
        <p:nvSpPr>
          <p:cNvPr id="38" name="TextBox 37">
            <a:extLst>
              <a:ext uri="{FF2B5EF4-FFF2-40B4-BE49-F238E27FC236}">
                <a16:creationId xmlns:a16="http://schemas.microsoft.com/office/drawing/2014/main" id="{D4E0338A-ADE8-DC63-91D6-F975219DC94D}"/>
              </a:ext>
            </a:extLst>
          </p:cNvPr>
          <p:cNvSpPr txBox="1"/>
          <p:nvPr/>
        </p:nvSpPr>
        <p:spPr>
          <a:xfrm>
            <a:off x="5115822"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(125x1000) x (250x1000)</a:t>
            </a:r>
          </a:p>
        </p:txBody>
      </p:sp>
      <p:pic>
        <p:nvPicPr>
          <p:cNvPr id="39" name="Picture 38">
            <a:extLst>
              <a:ext uri="{FF2B5EF4-FFF2-40B4-BE49-F238E27FC236}">
                <a16:creationId xmlns:a16="http://schemas.microsoft.com/office/drawing/2014/main" id="{89EA9347-22C9-3842-0CAE-B69D3A5DEDA2}"/>
              </a:ext>
            </a:extLst>
          </p:cNvPr>
          <p:cNvPicPr>
            <a:picLocks noChangeAspect="1"/>
          </p:cNvPicPr>
          <p:nvPr/>
        </p:nvPicPr>
        <p:blipFill>
          <a:blip r:embed="rId5"/>
          <a:stretch>
            <a:fillRect/>
          </a:stretch>
        </p:blipFill>
        <p:spPr>
          <a:xfrm>
            <a:off x="77042" y="8024295"/>
            <a:ext cx="2400300" cy="1397000"/>
          </a:xfrm>
          <a:prstGeom prst="rect">
            <a:avLst/>
          </a:prstGeom>
        </p:spPr>
      </p:pic>
      <p:pic>
        <p:nvPicPr>
          <p:cNvPr id="44" name="Picture 43">
            <a:extLst>
              <a:ext uri="{FF2B5EF4-FFF2-40B4-BE49-F238E27FC236}">
                <a16:creationId xmlns:a16="http://schemas.microsoft.com/office/drawing/2014/main" id="{C89E6437-4704-F129-815E-6D4BEFE7F7AA}"/>
              </a:ext>
            </a:extLst>
          </p:cNvPr>
          <p:cNvPicPr>
            <a:picLocks noChangeAspect="1"/>
          </p:cNvPicPr>
          <p:nvPr/>
        </p:nvPicPr>
        <p:blipFill>
          <a:blip r:embed="rId6"/>
          <a:stretch>
            <a:fillRect/>
          </a:stretch>
        </p:blipFill>
        <p:spPr>
          <a:xfrm>
            <a:off x="2390171" y="8024295"/>
            <a:ext cx="2477936" cy="1397000"/>
          </a:xfrm>
          <a:prstGeom prst="rect">
            <a:avLst/>
          </a:prstGeom>
        </p:spPr>
      </p:pic>
      <p:pic>
        <p:nvPicPr>
          <p:cNvPr id="45" name="Picture 44">
            <a:extLst>
              <a:ext uri="{FF2B5EF4-FFF2-40B4-BE49-F238E27FC236}">
                <a16:creationId xmlns:a16="http://schemas.microsoft.com/office/drawing/2014/main" id="{35757CB4-FDBA-7B49-3B25-9E6943D963CA}"/>
              </a:ext>
            </a:extLst>
          </p:cNvPr>
          <p:cNvPicPr>
            <a:picLocks noChangeAspect="1"/>
          </p:cNvPicPr>
          <p:nvPr/>
        </p:nvPicPr>
        <p:blipFill>
          <a:blip r:embed="rId7"/>
          <a:stretch>
            <a:fillRect/>
          </a:stretch>
        </p:blipFill>
        <p:spPr>
          <a:xfrm>
            <a:off x="4832327" y="7974007"/>
            <a:ext cx="2406650" cy="1428750"/>
          </a:xfrm>
          <a:prstGeom prst="rect">
            <a:avLst/>
          </a:prstGeom>
        </p:spPr>
      </p:pic>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8"/>
          <a:srcRect r="7635"/>
          <a:stretch/>
        </p:blipFill>
        <p:spPr>
          <a:xfrm>
            <a:off x="255118"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11907"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9"/>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10"/>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11"/>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539938"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148446"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670487"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6327460-8FCC-F547-9A64-A464E0150D59}"/>
              </a:ext>
            </a:extLst>
          </p:cNvPr>
          <p:cNvGrpSpPr/>
          <p:nvPr/>
        </p:nvGrpSpPr>
        <p:grpSpPr>
          <a:xfrm>
            <a:off x="5068739" y="1014005"/>
            <a:ext cx="1806566" cy="176345"/>
            <a:chOff x="5068739" y="1014005"/>
            <a:chExt cx="1806566" cy="176345"/>
          </a:xfrm>
        </p:grpSpPr>
        <p:pic>
          <p:nvPicPr>
            <p:cNvPr id="41" name="Picture 40" descr="Chart, scatter chart&#10;&#10;Description automatically generated">
              <a:extLst>
                <a:ext uri="{FF2B5EF4-FFF2-40B4-BE49-F238E27FC236}">
                  <a16:creationId xmlns:a16="http://schemas.microsoft.com/office/drawing/2014/main" id="{04BFBD75-2074-7E48-B26E-7C631D7A1D12}"/>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42" name="Picture 41" descr="Chart, scatter chart&#10;&#10;Description automatically generated">
              <a:extLst>
                <a:ext uri="{FF2B5EF4-FFF2-40B4-BE49-F238E27FC236}">
                  <a16:creationId xmlns:a16="http://schemas.microsoft.com/office/drawing/2014/main" id="{BF770006-28BB-E048-8A05-A55FB6A3D4F8}"/>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43" name="Picture 42" descr="Chart, scatter chart&#10;&#10;Description automatically generated">
              <a:extLst>
                <a:ext uri="{FF2B5EF4-FFF2-40B4-BE49-F238E27FC236}">
                  <a16:creationId xmlns:a16="http://schemas.microsoft.com/office/drawing/2014/main" id="{16876E97-B9BA-0448-ADBD-74F58FBDAE65}"/>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73" name="Picture 72" descr="Chart, bar chart&#10;&#10;Description automatically generated">
              <a:extLst>
                <a:ext uri="{FF2B5EF4-FFF2-40B4-BE49-F238E27FC236}">
                  <a16:creationId xmlns:a16="http://schemas.microsoft.com/office/drawing/2014/main" id="{BE6BF094-77B6-E64B-8D9A-D2616BD12213}"/>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74" name="Picture 73" descr="Chart, bar chart&#10;&#10;Description automatically generated">
              <a:extLst>
                <a:ext uri="{FF2B5EF4-FFF2-40B4-BE49-F238E27FC236}">
                  <a16:creationId xmlns:a16="http://schemas.microsoft.com/office/drawing/2014/main" id="{7BA5947B-D8B3-9E43-A15E-8AC32411B21A}"/>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75" name="Picture 74" descr="Chart, bar chart&#10;&#10;Description automatically generated">
              <a:extLst>
                <a:ext uri="{FF2B5EF4-FFF2-40B4-BE49-F238E27FC236}">
                  <a16:creationId xmlns:a16="http://schemas.microsoft.com/office/drawing/2014/main" id="{F00944FB-4F21-F042-9091-A0F078B95E5C}"/>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1159785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07474" y="674006"/>
            <a:ext cx="2575838" cy="2691440"/>
            <a:chOff x="4551381" y="583911"/>
            <a:chExt cx="2665129"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a:blip r:embed="rId3"/>
            <a:stretch>
              <a:fillRect/>
            </a:stretch>
          </p:blipFill>
          <p:spPr>
            <a:xfrm>
              <a:off x="4551381" y="583911"/>
              <a:ext cx="2665129"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22402"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209226"/>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5"/>
          <a:srcRect r="7635"/>
          <a:stretch/>
        </p:blipFill>
        <p:spPr>
          <a:xfrm>
            <a:off x="255118"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11907"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6"/>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7"/>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8"/>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539938"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148446"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670487"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6327460-8FCC-F547-9A64-A464E0150D59}"/>
              </a:ext>
            </a:extLst>
          </p:cNvPr>
          <p:cNvGrpSpPr/>
          <p:nvPr/>
        </p:nvGrpSpPr>
        <p:grpSpPr>
          <a:xfrm>
            <a:off x="5068739" y="1014005"/>
            <a:ext cx="1806566" cy="176345"/>
            <a:chOff x="5068739" y="1014005"/>
            <a:chExt cx="1806566" cy="176345"/>
          </a:xfrm>
        </p:grpSpPr>
        <p:pic>
          <p:nvPicPr>
            <p:cNvPr id="41" name="Picture 40" descr="Chart, scatter chart&#10;&#10;Description automatically generated">
              <a:extLst>
                <a:ext uri="{FF2B5EF4-FFF2-40B4-BE49-F238E27FC236}">
                  <a16:creationId xmlns:a16="http://schemas.microsoft.com/office/drawing/2014/main" id="{04BFBD75-2074-7E48-B26E-7C631D7A1D12}"/>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42" name="Picture 41" descr="Chart, scatter chart&#10;&#10;Description automatically generated">
              <a:extLst>
                <a:ext uri="{FF2B5EF4-FFF2-40B4-BE49-F238E27FC236}">
                  <a16:creationId xmlns:a16="http://schemas.microsoft.com/office/drawing/2014/main" id="{BF770006-28BB-E048-8A05-A55FB6A3D4F8}"/>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43" name="Picture 42" descr="Chart, scatter chart&#10;&#10;Description automatically generated">
              <a:extLst>
                <a:ext uri="{FF2B5EF4-FFF2-40B4-BE49-F238E27FC236}">
                  <a16:creationId xmlns:a16="http://schemas.microsoft.com/office/drawing/2014/main" id="{16876E97-B9BA-0448-ADBD-74F58FBDAE65}"/>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73" name="Picture 72" descr="Chart, bar chart&#10;&#10;Description automatically generated">
              <a:extLst>
                <a:ext uri="{FF2B5EF4-FFF2-40B4-BE49-F238E27FC236}">
                  <a16:creationId xmlns:a16="http://schemas.microsoft.com/office/drawing/2014/main" id="{BE6BF094-77B6-E64B-8D9A-D2616BD12213}"/>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74" name="Picture 73" descr="Chart, bar chart&#10;&#10;Description automatically generated">
              <a:extLst>
                <a:ext uri="{FF2B5EF4-FFF2-40B4-BE49-F238E27FC236}">
                  <a16:creationId xmlns:a16="http://schemas.microsoft.com/office/drawing/2014/main" id="{7BA5947B-D8B3-9E43-A15E-8AC32411B21A}"/>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75" name="Picture 74" descr="Chart, bar chart&#10;&#10;Description automatically generated">
              <a:extLst>
                <a:ext uri="{FF2B5EF4-FFF2-40B4-BE49-F238E27FC236}">
                  <a16:creationId xmlns:a16="http://schemas.microsoft.com/office/drawing/2014/main" id="{F00944FB-4F21-F042-9091-A0F078B95E5C}"/>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1532634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8182665-BCA5-7C42-AFBC-5AF9F44B1979}"/>
              </a:ext>
            </a:extLst>
          </p:cNvPr>
          <p:cNvSpPr/>
          <p:nvPr/>
        </p:nvSpPr>
        <p:spPr>
          <a:xfrm>
            <a:off x="1326444"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372344" y="2745844"/>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115A153-CB41-B64F-9BC4-39B95A5D7576}"/>
              </a:ext>
            </a:extLst>
          </p:cNvPr>
          <p:cNvSpPr/>
          <p:nvPr/>
        </p:nvSpPr>
        <p:spPr>
          <a:xfrm>
            <a:off x="5387342"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B8A3C81-CCD6-D8C4-4A16-153286437918}"/>
              </a:ext>
            </a:extLst>
          </p:cNvPr>
          <p:cNvSpPr txBox="1"/>
          <p:nvPr/>
        </p:nvSpPr>
        <p:spPr>
          <a:xfrm>
            <a:off x="144626" y="7033239"/>
            <a:ext cx="6455435" cy="6463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Verbal Estimate Response Time Linear Models. </a:t>
            </a:r>
            <a:r>
              <a:rPr lang="en-US" sz="900" dirty="0">
                <a:latin typeface="Arial" panose="020B0604020202020204" pitchFamily="34" charset="0"/>
                <a:cs typeface="Arial" panose="020B0604020202020204" pitchFamily="34" charset="0"/>
              </a:rPr>
              <a:t>A) Raw response time from the verbal estimate task for the 125 ms viewing duration condition. Participants are independent between viewing duration conditions and all error bars in plots are between subjects standard error. C) Z-scored response time at 125ms. B) Z-scored response time at 250ms. D) Z-scored response time at 1000ms.</a:t>
            </a:r>
            <a:endParaRPr lang="en-US" sz="900" b="1"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0A8A9C74-6972-0D44-A676-9E3FE2075555}"/>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439985" y="697457"/>
            <a:ext cx="3195632" cy="3195632"/>
          </a:xfrm>
          <a:prstGeom prst="rect">
            <a:avLst/>
          </a:prstGeom>
        </p:spPr>
      </p:pic>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4"/>
          <a:stretch>
            <a:fillRect/>
          </a:stretch>
        </p:blipFill>
        <p:spPr>
          <a:xfrm>
            <a:off x="3657600" y="681756"/>
            <a:ext cx="3195632" cy="3195632"/>
          </a:xfrm>
          <a:prstGeom prst="rect">
            <a:avLst/>
          </a:prstGeom>
        </p:spPr>
      </p:pic>
      <p:pic>
        <p:nvPicPr>
          <p:cNvPr id="12" name="Picture 11">
            <a:extLst>
              <a:ext uri="{FF2B5EF4-FFF2-40B4-BE49-F238E27FC236}">
                <a16:creationId xmlns:a16="http://schemas.microsoft.com/office/drawing/2014/main" id="{A8755815-54E6-4E46-9460-9FA964AD4A4B}"/>
              </a:ext>
            </a:extLst>
          </p:cNvPr>
          <p:cNvPicPr>
            <a:picLocks noChangeAspect="1"/>
          </p:cNvPicPr>
          <p:nvPr/>
        </p:nvPicPr>
        <p:blipFill>
          <a:blip r:embed="rId5"/>
          <a:stretch>
            <a:fillRect/>
          </a:stretch>
        </p:blipFill>
        <p:spPr>
          <a:xfrm>
            <a:off x="419534" y="3815753"/>
            <a:ext cx="3195632" cy="3195632"/>
          </a:xfrm>
          <a:prstGeom prst="rect">
            <a:avLst/>
          </a:prstGeom>
        </p:spPr>
      </p:pic>
      <p:pic>
        <p:nvPicPr>
          <p:cNvPr id="16" name="Picture 15">
            <a:extLst>
              <a:ext uri="{FF2B5EF4-FFF2-40B4-BE49-F238E27FC236}">
                <a16:creationId xmlns:a16="http://schemas.microsoft.com/office/drawing/2014/main" id="{16CE701A-352F-4E40-B95F-3B9A92178510}"/>
              </a:ext>
            </a:extLst>
          </p:cNvPr>
          <p:cNvPicPr>
            <a:picLocks noChangeAspect="1"/>
          </p:cNvPicPr>
          <p:nvPr/>
        </p:nvPicPr>
        <p:blipFill>
          <a:blip r:embed="rId6"/>
          <a:stretch>
            <a:fillRect/>
          </a:stretch>
        </p:blipFill>
        <p:spPr>
          <a:xfrm>
            <a:off x="3671342" y="3815753"/>
            <a:ext cx="3195632" cy="3195632"/>
          </a:xfrm>
          <a:prstGeom prst="rect">
            <a:avLst/>
          </a:prstGeom>
        </p:spPr>
      </p:pic>
      <p:sp>
        <p:nvSpPr>
          <p:cNvPr id="78" name="TextBox 77">
            <a:extLst>
              <a:ext uri="{FF2B5EF4-FFF2-40B4-BE49-F238E27FC236}">
                <a16:creationId xmlns:a16="http://schemas.microsoft.com/office/drawing/2014/main" id="{778D02C6-18A3-CB4A-9B0A-4E39D812AEF1}"/>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72" name="TextBox 71">
            <a:extLst>
              <a:ext uri="{FF2B5EF4-FFF2-40B4-BE49-F238E27FC236}">
                <a16:creationId xmlns:a16="http://schemas.microsoft.com/office/drawing/2014/main" id="{9DDF7340-C374-DD41-AFDE-E2925CEA9DDD}"/>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73" name="TextBox 72">
            <a:extLst>
              <a:ext uri="{FF2B5EF4-FFF2-40B4-BE49-F238E27FC236}">
                <a16:creationId xmlns:a16="http://schemas.microsoft.com/office/drawing/2014/main" id="{65FD3AF9-B92C-0D44-80F1-35623951D503}"/>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pic>
        <p:nvPicPr>
          <p:cNvPr id="80" name="Picture 79">
            <a:extLst>
              <a:ext uri="{FF2B5EF4-FFF2-40B4-BE49-F238E27FC236}">
                <a16:creationId xmlns:a16="http://schemas.microsoft.com/office/drawing/2014/main" id="{28D0FA49-8FEB-4C43-BF8D-6740DDFDFB27}"/>
              </a:ext>
            </a:extLst>
          </p:cNvPr>
          <p:cNvPicPr>
            <a:picLocks noChangeAspect="1"/>
          </p:cNvPicPr>
          <p:nvPr/>
        </p:nvPicPr>
        <p:blipFill rotWithShape="1">
          <a:blip r:embed="rId3"/>
          <a:srcRect l="64443" t="14266" r="17088" b="81332"/>
          <a:stretch/>
        </p:blipFill>
        <p:spPr>
          <a:xfrm>
            <a:off x="2153812" y="3313270"/>
            <a:ext cx="590205" cy="140670"/>
          </a:xfrm>
          <a:prstGeom prst="rect">
            <a:avLst/>
          </a:prstGeom>
        </p:spPr>
      </p:pic>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4"/>
          <a:srcRect l="14985" t="14851" r="58576" b="80431"/>
          <a:stretch/>
        </p:blipFill>
        <p:spPr>
          <a:xfrm>
            <a:off x="5668851" y="3181119"/>
            <a:ext cx="844910" cy="150765"/>
          </a:xfrm>
          <a:prstGeom prst="rect">
            <a:avLst/>
          </a:prstGeom>
        </p:spPr>
      </p:pic>
      <p:pic>
        <p:nvPicPr>
          <p:cNvPr id="82" name="Picture 81">
            <a:extLst>
              <a:ext uri="{FF2B5EF4-FFF2-40B4-BE49-F238E27FC236}">
                <a16:creationId xmlns:a16="http://schemas.microsoft.com/office/drawing/2014/main" id="{A9EC2EDA-6B5D-9945-912A-BEC4F99D3E37}"/>
              </a:ext>
            </a:extLst>
          </p:cNvPr>
          <p:cNvPicPr>
            <a:picLocks noChangeAspect="1"/>
          </p:cNvPicPr>
          <p:nvPr/>
        </p:nvPicPr>
        <p:blipFill rotWithShape="1">
          <a:blip r:embed="rId4"/>
          <a:srcRect l="53355" t="14851" r="28289" b="81902"/>
          <a:stretch/>
        </p:blipFill>
        <p:spPr>
          <a:xfrm>
            <a:off x="5934054" y="3318859"/>
            <a:ext cx="586578" cy="103761"/>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907765" y="3138190"/>
            <a:ext cx="1410364" cy="193694"/>
            <a:chOff x="1899254" y="3084272"/>
            <a:chExt cx="1410364" cy="193694"/>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133" b="80904"/>
            <a:stretch/>
          </p:blipFill>
          <p:spPr>
            <a:xfrm>
              <a:off x="1899254" y="3084272"/>
              <a:ext cx="1370995" cy="193694"/>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58722A26-F20B-2B40-9BC2-9372A7C0AD26}"/>
              </a:ext>
            </a:extLst>
          </p:cNvPr>
          <p:cNvPicPr>
            <a:picLocks noChangeAspect="1"/>
          </p:cNvPicPr>
          <p:nvPr/>
        </p:nvPicPr>
        <p:blipFill rotWithShape="1">
          <a:blip r:embed="rId5"/>
          <a:srcRect l="14564" t="14063" r="58265" b="80889"/>
          <a:stretch/>
        </p:blipFill>
        <p:spPr>
          <a:xfrm>
            <a:off x="2415924" y="6240961"/>
            <a:ext cx="868296" cy="161364"/>
          </a:xfrm>
          <a:prstGeom prst="rect">
            <a:avLst/>
          </a:prstGeom>
        </p:spPr>
      </p:pic>
      <p:pic>
        <p:nvPicPr>
          <p:cNvPr id="86" name="Picture 85">
            <a:extLst>
              <a:ext uri="{FF2B5EF4-FFF2-40B4-BE49-F238E27FC236}">
                <a16:creationId xmlns:a16="http://schemas.microsoft.com/office/drawing/2014/main" id="{7F2C12EB-9B81-F849-A2E1-E1BD50420FEE}"/>
              </a:ext>
            </a:extLst>
          </p:cNvPr>
          <p:cNvPicPr>
            <a:picLocks noChangeAspect="1"/>
          </p:cNvPicPr>
          <p:nvPr/>
        </p:nvPicPr>
        <p:blipFill rotWithShape="1">
          <a:blip r:embed="rId5"/>
          <a:srcRect l="54524" t="14063" r="28809" b="80889"/>
          <a:stretch/>
        </p:blipFill>
        <p:spPr>
          <a:xfrm>
            <a:off x="2722552" y="6421364"/>
            <a:ext cx="532617" cy="161364"/>
          </a:xfrm>
          <a:prstGeom prst="rect">
            <a:avLst/>
          </a:prstGeom>
        </p:spPr>
      </p:pic>
      <p:pic>
        <p:nvPicPr>
          <p:cNvPr id="87" name="Picture 86">
            <a:extLst>
              <a:ext uri="{FF2B5EF4-FFF2-40B4-BE49-F238E27FC236}">
                <a16:creationId xmlns:a16="http://schemas.microsoft.com/office/drawing/2014/main" id="{EC845919-79A6-8F47-8752-C2DD7868963A}"/>
              </a:ext>
            </a:extLst>
          </p:cNvPr>
          <p:cNvPicPr>
            <a:picLocks noChangeAspect="1"/>
          </p:cNvPicPr>
          <p:nvPr/>
        </p:nvPicPr>
        <p:blipFill rotWithShape="1">
          <a:blip r:embed="rId6"/>
          <a:srcRect l="52835" t="14329" r="28719" b="81239"/>
          <a:stretch/>
        </p:blipFill>
        <p:spPr>
          <a:xfrm>
            <a:off x="5925626" y="6421364"/>
            <a:ext cx="589442" cy="141668"/>
          </a:xfrm>
          <a:prstGeom prst="rect">
            <a:avLst/>
          </a:prstGeom>
        </p:spPr>
      </p:pic>
      <p:pic>
        <p:nvPicPr>
          <p:cNvPr id="88" name="Picture 87">
            <a:extLst>
              <a:ext uri="{FF2B5EF4-FFF2-40B4-BE49-F238E27FC236}">
                <a16:creationId xmlns:a16="http://schemas.microsoft.com/office/drawing/2014/main" id="{8B58965C-A59E-7341-B9F9-7B8522455C5C}"/>
              </a:ext>
            </a:extLst>
          </p:cNvPr>
          <p:cNvPicPr>
            <a:picLocks noChangeAspect="1"/>
          </p:cNvPicPr>
          <p:nvPr/>
        </p:nvPicPr>
        <p:blipFill rotWithShape="1">
          <a:blip r:embed="rId6"/>
          <a:srcRect l="14683" t="14329" r="57845" b="81239"/>
          <a:stretch/>
        </p:blipFill>
        <p:spPr>
          <a:xfrm>
            <a:off x="5668851" y="6260657"/>
            <a:ext cx="877910" cy="141668"/>
          </a:xfrm>
          <a:prstGeom prst="rect">
            <a:avLst/>
          </a:prstGeom>
        </p:spPr>
      </p:pic>
      <p:sp>
        <p:nvSpPr>
          <p:cNvPr id="89" name="Rectangle 88">
            <a:extLst>
              <a:ext uri="{FF2B5EF4-FFF2-40B4-BE49-F238E27FC236}">
                <a16:creationId xmlns:a16="http://schemas.microsoft.com/office/drawing/2014/main" id="{A9C0EE18-8B2C-5D4C-950C-5D9783E1B241}"/>
              </a:ext>
            </a:extLst>
          </p:cNvPr>
          <p:cNvSpPr/>
          <p:nvPr/>
        </p:nvSpPr>
        <p:spPr>
          <a:xfrm>
            <a:off x="4142704" y="404839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405698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EE343D1-C639-4C45-850A-75F960B204D7}"/>
              </a:ext>
            </a:extLst>
          </p:cNvPr>
          <p:cNvSpPr/>
          <p:nvPr/>
        </p:nvSpPr>
        <p:spPr>
          <a:xfrm>
            <a:off x="4134276"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9ACE822D-CE79-B049-B5E7-A33EBC2580FC}"/>
              </a:ext>
            </a:extLst>
          </p:cNvPr>
          <p:cNvSpPr/>
          <p:nvPr/>
        </p:nvSpPr>
        <p:spPr>
          <a:xfrm>
            <a:off x="923338" y="1133644"/>
            <a:ext cx="2150420" cy="1538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40E6FF7E-323D-574E-B31B-14B94E55AD70}"/>
              </a:ext>
            </a:extLst>
          </p:cNvPr>
          <p:cNvGrpSpPr/>
          <p:nvPr/>
        </p:nvGrpSpPr>
        <p:grpSpPr>
          <a:xfrm>
            <a:off x="4152725" y="1040470"/>
            <a:ext cx="753592" cy="614444"/>
            <a:chOff x="5687464" y="2844535"/>
            <a:chExt cx="753592" cy="614444"/>
          </a:xfrm>
        </p:grpSpPr>
        <p:pic>
          <p:nvPicPr>
            <p:cNvPr id="94" name="Picture 93" descr="Chart, bar chart&#10;&#10;Description automatically generated">
              <a:extLst>
                <a:ext uri="{FF2B5EF4-FFF2-40B4-BE49-F238E27FC236}">
                  <a16:creationId xmlns:a16="http://schemas.microsoft.com/office/drawing/2014/main" id="{C1639070-8099-034D-82BE-711C3F49F753}"/>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95" name="Picture 94" descr="Chart, scatter chart&#10;&#10;Description automatically generated">
              <a:extLst>
                <a:ext uri="{FF2B5EF4-FFF2-40B4-BE49-F238E27FC236}">
                  <a16:creationId xmlns:a16="http://schemas.microsoft.com/office/drawing/2014/main" id="{0C1431F8-AB01-0146-81F9-6681BBDF2037}"/>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96" name="Picture 95" descr="Chart, scatter chart&#10;&#10;Description automatically generated">
              <a:extLst>
                <a:ext uri="{FF2B5EF4-FFF2-40B4-BE49-F238E27FC236}">
                  <a16:creationId xmlns:a16="http://schemas.microsoft.com/office/drawing/2014/main" id="{88503DC3-9D7E-5846-8837-85D8A4B5D722}"/>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97" name="Picture 96" descr="Chart, scatter chart&#10;&#10;Description automatically generated">
              <a:extLst>
                <a:ext uri="{FF2B5EF4-FFF2-40B4-BE49-F238E27FC236}">
                  <a16:creationId xmlns:a16="http://schemas.microsoft.com/office/drawing/2014/main" id="{94B6242D-F027-6743-A1FB-61286936C592}"/>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spTree>
    <p:extLst>
      <p:ext uri="{BB962C8B-B14F-4D97-AF65-F5344CB8AC3E}">
        <p14:creationId xmlns:p14="http://schemas.microsoft.com/office/powerpoint/2010/main" val="1459978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831475-7F15-5D0B-B1D8-E729433EB055}"/>
              </a:ext>
            </a:extLst>
          </p:cNvPr>
          <p:cNvPicPr>
            <a:picLocks noChangeAspect="1"/>
          </p:cNvPicPr>
          <p:nvPr/>
        </p:nvPicPr>
        <p:blipFill>
          <a:blip r:embed="rId2"/>
          <a:stretch>
            <a:fillRect/>
          </a:stretch>
        </p:blipFill>
        <p:spPr>
          <a:xfrm>
            <a:off x="457199" y="2108383"/>
            <a:ext cx="6542690" cy="5676269"/>
          </a:xfrm>
          <a:prstGeom prst="rect">
            <a:avLst/>
          </a:prstGeom>
        </p:spPr>
      </p:pic>
    </p:spTree>
    <p:extLst>
      <p:ext uri="{BB962C8B-B14F-4D97-AF65-F5344CB8AC3E}">
        <p14:creationId xmlns:p14="http://schemas.microsoft.com/office/powerpoint/2010/main" val="4179906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52" name="Left Brace 51">
            <a:extLst>
              <a:ext uri="{FF2B5EF4-FFF2-40B4-BE49-F238E27FC236}">
                <a16:creationId xmlns:a16="http://schemas.microsoft.com/office/drawing/2014/main" id="{F2400129-1880-37E5-3EA7-008271CDD48F}"/>
              </a:ext>
            </a:extLst>
          </p:cNvPr>
          <p:cNvSpPr/>
          <p:nvPr/>
        </p:nvSpPr>
        <p:spPr>
          <a:xfrm>
            <a:off x="276002"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4" name="Group 3">
            <a:extLst>
              <a:ext uri="{FF2B5EF4-FFF2-40B4-BE49-F238E27FC236}">
                <a16:creationId xmlns:a16="http://schemas.microsoft.com/office/drawing/2014/main" id="{D50C81F1-C7F0-339D-3F64-B69CBC30E9C7}"/>
              </a:ext>
            </a:extLst>
          </p:cNvPr>
          <p:cNvGrpSpPr/>
          <p:nvPr/>
        </p:nvGrpSpPr>
        <p:grpSpPr>
          <a:xfrm>
            <a:off x="-8441" y="2230617"/>
            <a:ext cx="7323641" cy="5919862"/>
            <a:chOff x="-8441" y="2230617"/>
            <a:chExt cx="7323641" cy="5919862"/>
          </a:xfrm>
        </p:grpSpPr>
        <p:grpSp>
          <p:nvGrpSpPr>
            <p:cNvPr id="2" name="Group 1">
              <a:extLst>
                <a:ext uri="{FF2B5EF4-FFF2-40B4-BE49-F238E27FC236}">
                  <a16:creationId xmlns:a16="http://schemas.microsoft.com/office/drawing/2014/main" id="{32ADB474-3B10-D050-A7B7-967BB9A04073}"/>
                </a:ext>
              </a:extLst>
            </p:cNvPr>
            <p:cNvGrpSpPr/>
            <p:nvPr/>
          </p:nvGrpSpPr>
          <p:grpSpPr>
            <a:xfrm>
              <a:off x="-8441" y="2230617"/>
              <a:ext cx="7323641" cy="5919862"/>
              <a:chOff x="-8441" y="2230617"/>
              <a:chExt cx="7323641" cy="5919862"/>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8441" y="2230617"/>
                <a:ext cx="7323641" cy="5919862"/>
                <a:chOff x="109026" y="2222734"/>
                <a:chExt cx="7323641" cy="5919862"/>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109026" y="2222734"/>
                  <a:ext cx="7106900" cy="5919862"/>
                  <a:chOff x="108971" y="2222734"/>
                  <a:chExt cx="7492147" cy="5950898"/>
                </a:xfrm>
              </p:grpSpPr>
              <p:sp>
                <p:nvSpPr>
                  <p:cNvPr id="5" name="TextBox 4">
                    <a:extLst>
                      <a:ext uri="{FF2B5EF4-FFF2-40B4-BE49-F238E27FC236}">
                        <a16:creationId xmlns:a16="http://schemas.microsoft.com/office/drawing/2014/main" id="{30082DE1-BE31-E1C1-BB02-0F874E4D05B5}"/>
                      </a:ext>
                    </a:extLst>
                  </p:cNvPr>
                  <p:cNvSpPr txBox="1"/>
                  <p:nvPr/>
                </p:nvSpPr>
                <p:spPr>
                  <a:xfrm>
                    <a:off x="853223" y="7896633"/>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3" y="3448828"/>
                    <a:ext cx="2744202" cy="29201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6" y="600129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61"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60"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42077"/>
                    <a:ext cx="604546" cy="255247"/>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02885" y="6761775"/>
                    <a:ext cx="478510"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3" y="745983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9" y="745508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0" y="745597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6" y="745686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1"/>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6"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3"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8"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3"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906634" y="4340852"/>
                    <a:ext cx="62800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51471" y="4322436"/>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906635" y="5154472"/>
                    <a:ext cx="69448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51471" y="513493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292622" y="4717770"/>
                  <a:ext cx="2004536" cy="27555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3" name="TextBox 2">
            <a:extLst>
              <a:ext uri="{FF2B5EF4-FFF2-40B4-BE49-F238E27FC236}">
                <a16:creationId xmlns:a16="http://schemas.microsoft.com/office/drawing/2014/main" id="{8E21F0C6-3366-2C81-5E73-573B10695B37}"/>
              </a:ext>
            </a:extLst>
          </p:cNvPr>
          <p:cNvSpPr txBox="1"/>
          <p:nvPr/>
        </p:nvSpPr>
        <p:spPr>
          <a:xfrm>
            <a:off x="299751" y="8380378"/>
            <a:ext cx="6455435"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Verbal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4501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F2DD73C-47DD-6767-9671-77E15E79E02B}"/>
              </a:ext>
            </a:extLst>
          </p:cNvPr>
          <p:cNvGrpSpPr/>
          <p:nvPr/>
        </p:nvGrpSpPr>
        <p:grpSpPr>
          <a:xfrm>
            <a:off x="283100" y="754691"/>
            <a:ext cx="5016670" cy="3986782"/>
            <a:chOff x="123212" y="2120522"/>
            <a:chExt cx="7441971" cy="5991195"/>
          </a:xfrm>
        </p:grpSpPr>
        <p:sp>
          <p:nvSpPr>
            <p:cNvPr id="52" name="Left Brace 51">
              <a:extLst>
                <a:ext uri="{FF2B5EF4-FFF2-40B4-BE49-F238E27FC236}">
                  <a16:creationId xmlns:a16="http://schemas.microsoft.com/office/drawing/2014/main" id="{F2400129-1880-37E5-3EA7-008271CDD48F}"/>
                </a:ext>
              </a:extLst>
            </p:cNvPr>
            <p:cNvSpPr/>
            <p:nvPr/>
          </p:nvSpPr>
          <p:spPr>
            <a:xfrm>
              <a:off x="423233"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2" name="Group 1">
              <a:extLst>
                <a:ext uri="{FF2B5EF4-FFF2-40B4-BE49-F238E27FC236}">
                  <a16:creationId xmlns:a16="http://schemas.microsoft.com/office/drawing/2014/main" id="{7A0E9ED9-0560-C69F-9DF9-2D1028D717B6}"/>
                </a:ext>
              </a:extLst>
            </p:cNvPr>
            <p:cNvGrpSpPr/>
            <p:nvPr/>
          </p:nvGrpSpPr>
          <p:grpSpPr>
            <a:xfrm>
              <a:off x="123212" y="2120522"/>
              <a:ext cx="7441971" cy="5991195"/>
              <a:chOff x="-47269" y="2230616"/>
              <a:chExt cx="7441971" cy="5991195"/>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47269" y="2230616"/>
                <a:ext cx="7441971" cy="5991195"/>
                <a:chOff x="70198" y="2222733"/>
                <a:chExt cx="7441971" cy="5991195"/>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70198" y="2222733"/>
                  <a:ext cx="7160178" cy="5991195"/>
                  <a:chOff x="68039" y="2222733"/>
                  <a:chExt cx="7548312" cy="6022605"/>
                </a:xfrm>
              </p:grpSpPr>
              <p:sp>
                <p:nvSpPr>
                  <p:cNvPr id="5" name="TextBox 4">
                    <a:extLst>
                      <a:ext uri="{FF2B5EF4-FFF2-40B4-BE49-F238E27FC236}">
                        <a16:creationId xmlns:a16="http://schemas.microsoft.com/office/drawing/2014/main" id="{30082DE1-BE31-E1C1-BB02-0F874E4D05B5}"/>
                      </a:ext>
                    </a:extLst>
                  </p:cNvPr>
                  <p:cNvSpPr txBox="1"/>
                  <p:nvPr/>
                </p:nvSpPr>
                <p:spPr>
                  <a:xfrm>
                    <a:off x="853225" y="7896633"/>
                    <a:ext cx="2744202"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8"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4" y="3414339"/>
                    <a:ext cx="2744202"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5" y="5959297"/>
                    <a:ext cx="2113198"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59" y="2685725"/>
                    <a:ext cx="555317"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59" y="3707562"/>
                    <a:ext cx="607784"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26588"/>
                    <a:ext cx="44402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42078"/>
                    <a:ext cx="604546"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02883" y="6761775"/>
                    <a:ext cx="70098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1" y="745983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7" y="7455084"/>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2" y="7455973"/>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4" y="745686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2"/>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5"/>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64016"/>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8" y="3430418"/>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1" y="4278507"/>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28162"/>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7" y="5986683"/>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4" y="6820841"/>
                    <a:ext cx="912057"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906634" y="4317441"/>
                    <a:ext cx="628003"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99944" y="4322436"/>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906634" y="5131063"/>
                    <a:ext cx="694483"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99944" y="5134930"/>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350101" y="4695747"/>
                  <a:ext cx="2004536" cy="31960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grpSp>
      <p:sp>
        <p:nvSpPr>
          <p:cNvPr id="3" name="TextBox 2">
            <a:extLst>
              <a:ext uri="{FF2B5EF4-FFF2-40B4-BE49-F238E27FC236}">
                <a16:creationId xmlns:a16="http://schemas.microsoft.com/office/drawing/2014/main" id="{8E21F0C6-3366-2C81-5E73-573B10695B37}"/>
              </a:ext>
            </a:extLst>
          </p:cNvPr>
          <p:cNvSpPr txBox="1"/>
          <p:nvPr/>
        </p:nvSpPr>
        <p:spPr>
          <a:xfrm>
            <a:off x="283100" y="4931310"/>
            <a:ext cx="5016671"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Verbal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096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382283" y="6309838"/>
            <a:ext cx="3639986" cy="1508105"/>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4. Discrimination Accuracy Results. </a:t>
            </a:r>
            <a:r>
              <a:rPr lang="en-US" sz="720" dirty="0">
                <a:latin typeface="Arial" panose="020B0604020202020204" pitchFamily="34" charset="0"/>
                <a:cs typeface="Arial" panose="020B0604020202020204" pitchFamily="34" charset="0"/>
              </a:rPr>
              <a:t>A) Linear model of discrimination accuracy as a function of the Kinect depth difference between targets for the 125 ms viewing duration condition. B) Sample transformation to derive discrimination accuracy as a function of verbal estimates. The distribution of z-scored verbal estimates is plotted for the two stimuli of a sample discrimination trial. Based off the Kinect the correct discrimination response would be stimulus 1, however as a function of verbal estimates the correct response is stimulus 0 (circled in red). C) Linear models of discrimination accuracy as a function of verbal estimates from independent participants at each viewing duration (125, 250, 1000 ms) D)Discrimination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C3B715C3-05A8-9E49-FF27-E6502D29AE8C}"/>
              </a:ext>
            </a:extLst>
          </p:cNvPr>
          <p:cNvGrpSpPr/>
          <p:nvPr/>
        </p:nvGrpSpPr>
        <p:grpSpPr>
          <a:xfrm>
            <a:off x="468950" y="5841791"/>
            <a:ext cx="2870537" cy="2036883"/>
            <a:chOff x="5669174" y="6592264"/>
            <a:chExt cx="12801706" cy="9171992"/>
          </a:xfrm>
        </p:grpSpPr>
        <p:grpSp>
          <p:nvGrpSpPr>
            <p:cNvPr id="28" name="Group 27">
              <a:extLst>
                <a:ext uri="{FF2B5EF4-FFF2-40B4-BE49-F238E27FC236}">
                  <a16:creationId xmlns:a16="http://schemas.microsoft.com/office/drawing/2014/main" id="{05FD488D-BF64-2882-8285-3F7BE2DA2999}"/>
                </a:ext>
              </a:extLst>
            </p:cNvPr>
            <p:cNvGrpSpPr/>
            <p:nvPr/>
          </p:nvGrpSpPr>
          <p:grpSpPr>
            <a:xfrm>
              <a:off x="5669174" y="6592264"/>
              <a:ext cx="12801706" cy="9171992"/>
              <a:chOff x="1170326" y="7287208"/>
              <a:chExt cx="10952359" cy="7517363"/>
            </a:xfrm>
          </p:grpSpPr>
          <p:pic>
            <p:nvPicPr>
              <p:cNvPr id="39" name="Picture 38" descr="Chart, bar chart&#10;&#10;Description automatically generated">
                <a:extLst>
                  <a:ext uri="{FF2B5EF4-FFF2-40B4-BE49-F238E27FC236}">
                    <a16:creationId xmlns:a16="http://schemas.microsoft.com/office/drawing/2014/main" id="{F60A5204-5450-6B72-4CAC-AD1B6E778BE7}"/>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40" name="Picture 39" descr="Chart, bar chart, histogram&#10;&#10;Description automatically generated">
                <a:extLst>
                  <a:ext uri="{FF2B5EF4-FFF2-40B4-BE49-F238E27FC236}">
                    <a16:creationId xmlns:a16="http://schemas.microsoft.com/office/drawing/2014/main" id="{259D8297-F2AE-D9C3-1DAD-F41C02A69B68}"/>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41" name="Picture 40" descr="Chart, bar chart, histogram&#10;&#10;Description automatically generated">
                <a:extLst>
                  <a:ext uri="{FF2B5EF4-FFF2-40B4-BE49-F238E27FC236}">
                    <a16:creationId xmlns:a16="http://schemas.microsoft.com/office/drawing/2014/main" id="{961BDF91-E14A-0DA4-9FC8-3A2EB0EC184C}"/>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42" name="Picture 41" descr="Chart, bar chart, histogram&#10;&#10;Description automatically generated">
                <a:extLst>
                  <a:ext uri="{FF2B5EF4-FFF2-40B4-BE49-F238E27FC236}">
                    <a16:creationId xmlns:a16="http://schemas.microsoft.com/office/drawing/2014/main" id="{F4C58CD6-6827-FE51-4D60-548BDBFB8104}"/>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43" name="Picture 42" descr="Chart, bar chart, histogram&#10;&#10;Description automatically generated">
                <a:extLst>
                  <a:ext uri="{FF2B5EF4-FFF2-40B4-BE49-F238E27FC236}">
                    <a16:creationId xmlns:a16="http://schemas.microsoft.com/office/drawing/2014/main" id="{00D38D9F-5E63-136B-4FBC-1BDFBF846E3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29" name="Left Brace 28">
              <a:extLst>
                <a:ext uri="{FF2B5EF4-FFF2-40B4-BE49-F238E27FC236}">
                  <a16:creationId xmlns:a16="http://schemas.microsoft.com/office/drawing/2014/main" id="{5DE0F594-9714-80D4-BD1D-3EB13B582AD8}"/>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0" name="TextBox 29">
              <a:extLst>
                <a:ext uri="{FF2B5EF4-FFF2-40B4-BE49-F238E27FC236}">
                  <a16:creationId xmlns:a16="http://schemas.microsoft.com/office/drawing/2014/main" id="{6BFDE19D-D89A-61E4-F531-01D39472E408}"/>
                </a:ext>
              </a:extLst>
            </p:cNvPr>
            <p:cNvSpPr txBox="1"/>
            <p:nvPr/>
          </p:nvSpPr>
          <p:spPr>
            <a:xfrm>
              <a:off x="9200263" y="9851336"/>
              <a:ext cx="1353311" cy="1108722"/>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Kinect</a:t>
              </a:r>
            </a:p>
          </p:txBody>
        </p:sp>
        <p:sp>
          <p:nvSpPr>
            <p:cNvPr id="31" name="TextBox 30">
              <a:extLst>
                <a:ext uri="{FF2B5EF4-FFF2-40B4-BE49-F238E27FC236}">
                  <a16:creationId xmlns:a16="http://schemas.microsoft.com/office/drawing/2014/main" id="{D65CBE65-F0CC-6048-BC8E-179D54528F35}"/>
                </a:ext>
              </a:extLst>
            </p:cNvPr>
            <p:cNvSpPr txBox="1"/>
            <p:nvPr/>
          </p:nvSpPr>
          <p:spPr>
            <a:xfrm>
              <a:off x="12796620" y="7244202"/>
              <a:ext cx="3749039" cy="762247"/>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Verbal Estimate</a:t>
              </a:r>
            </a:p>
          </p:txBody>
        </p:sp>
        <p:sp>
          <p:nvSpPr>
            <p:cNvPr id="32" name="Left Brace 31">
              <a:extLst>
                <a:ext uri="{FF2B5EF4-FFF2-40B4-BE49-F238E27FC236}">
                  <a16:creationId xmlns:a16="http://schemas.microsoft.com/office/drawing/2014/main" id="{374597BF-4EFC-FD75-9C75-2994D3F3BBE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3" name="TextBox 32">
              <a:extLst>
                <a:ext uri="{FF2B5EF4-FFF2-40B4-BE49-F238E27FC236}">
                  <a16:creationId xmlns:a16="http://schemas.microsoft.com/office/drawing/2014/main" id="{0B73F2AD-85FB-8B61-574D-44CC184EB775}"/>
                </a:ext>
              </a:extLst>
            </p:cNvPr>
            <p:cNvSpPr txBox="1"/>
            <p:nvPr/>
          </p:nvSpPr>
          <p:spPr>
            <a:xfrm>
              <a:off x="13418805" y="8197594"/>
              <a:ext cx="1234045"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40C386-C425-52D6-620C-8C13F23C9075}"/>
                </a:ext>
              </a:extLst>
            </p:cNvPr>
            <p:cNvSpPr txBox="1"/>
            <p:nvPr/>
          </p:nvSpPr>
          <p:spPr>
            <a:xfrm>
              <a:off x="14157387" y="7616475"/>
              <a:ext cx="196872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5" name="Left Brace 34">
              <a:extLst>
                <a:ext uri="{FF2B5EF4-FFF2-40B4-BE49-F238E27FC236}">
                  <a16:creationId xmlns:a16="http://schemas.microsoft.com/office/drawing/2014/main" id="{4E624249-8A01-DE73-7B57-AA5FBF52A314}"/>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6" name="Left Brace 35">
              <a:extLst>
                <a:ext uri="{FF2B5EF4-FFF2-40B4-BE49-F238E27FC236}">
                  <a16:creationId xmlns:a16="http://schemas.microsoft.com/office/drawing/2014/main" id="{F760DFFD-BFCD-7CAC-1FAE-11FEFA3A0A5A}"/>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7" name="TextBox 36">
              <a:extLst>
                <a:ext uri="{FF2B5EF4-FFF2-40B4-BE49-F238E27FC236}">
                  <a16:creationId xmlns:a16="http://schemas.microsoft.com/office/drawing/2014/main" id="{5D57067A-01F5-C060-A5F2-EEE6E424CFD6}"/>
                </a:ext>
              </a:extLst>
            </p:cNvPr>
            <p:cNvSpPr txBox="1"/>
            <p:nvPr/>
          </p:nvSpPr>
          <p:spPr>
            <a:xfrm>
              <a:off x="8642869" y="10841302"/>
              <a:ext cx="1424902"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17E182F-19C4-9BC3-CB3C-97094F71DCE1}"/>
                </a:ext>
              </a:extLst>
            </p:cNvPr>
            <p:cNvSpPr txBox="1"/>
            <p:nvPr/>
          </p:nvSpPr>
          <p:spPr>
            <a:xfrm>
              <a:off x="9009406" y="9133664"/>
              <a:ext cx="135331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pic>
        <p:nvPicPr>
          <p:cNvPr id="45" name="Picture 44" descr="Chart, scatter chart&#10;&#10;Description automatically generated">
            <a:extLst>
              <a:ext uri="{FF2B5EF4-FFF2-40B4-BE49-F238E27FC236}">
                <a16:creationId xmlns:a16="http://schemas.microsoft.com/office/drawing/2014/main" id="{DBFE7A19-7B7D-5181-C2C6-1888250264FE}"/>
              </a:ext>
            </a:extLst>
          </p:cNvPr>
          <p:cNvPicPr>
            <a:picLocks noChangeAspect="1"/>
          </p:cNvPicPr>
          <p:nvPr/>
        </p:nvPicPr>
        <p:blipFill>
          <a:blip r:embed="rId5"/>
          <a:stretch>
            <a:fillRect/>
          </a:stretch>
        </p:blipFill>
        <p:spPr>
          <a:xfrm>
            <a:off x="467060" y="1574423"/>
            <a:ext cx="2194245" cy="2194245"/>
          </a:xfrm>
          <a:prstGeom prst="rect">
            <a:avLst/>
          </a:prstGeom>
        </p:spPr>
      </p:pic>
      <p:pic>
        <p:nvPicPr>
          <p:cNvPr id="47" name="Picture 46" descr="Chart, scatter chart&#10;&#10;Description automatically generated">
            <a:extLst>
              <a:ext uri="{FF2B5EF4-FFF2-40B4-BE49-F238E27FC236}">
                <a16:creationId xmlns:a16="http://schemas.microsoft.com/office/drawing/2014/main" id="{41115BCD-034E-C493-759D-13573B4DB621}"/>
              </a:ext>
            </a:extLst>
          </p:cNvPr>
          <p:cNvPicPr>
            <a:picLocks noChangeAspect="1"/>
          </p:cNvPicPr>
          <p:nvPr/>
        </p:nvPicPr>
        <p:blipFill>
          <a:blip r:embed="rId6"/>
          <a:stretch>
            <a:fillRect/>
          </a:stretch>
        </p:blipFill>
        <p:spPr>
          <a:xfrm>
            <a:off x="443911" y="3647546"/>
            <a:ext cx="2194245" cy="2194245"/>
          </a:xfrm>
          <a:prstGeom prst="rect">
            <a:avLst/>
          </a:prstGeom>
        </p:spPr>
      </p:pic>
      <p:pic>
        <p:nvPicPr>
          <p:cNvPr id="49" name="Picture 48" descr="Chart, scatter chart&#10;&#10;Description automatically generated">
            <a:extLst>
              <a:ext uri="{FF2B5EF4-FFF2-40B4-BE49-F238E27FC236}">
                <a16:creationId xmlns:a16="http://schemas.microsoft.com/office/drawing/2014/main" id="{C2904FBB-CA02-BF47-35E6-E5C43D9D469D}"/>
              </a:ext>
            </a:extLst>
          </p:cNvPr>
          <p:cNvPicPr>
            <a:picLocks noChangeAspect="1"/>
          </p:cNvPicPr>
          <p:nvPr/>
        </p:nvPicPr>
        <p:blipFill>
          <a:blip r:embed="rId7"/>
          <a:stretch>
            <a:fillRect/>
          </a:stretch>
        </p:blipFill>
        <p:spPr>
          <a:xfrm>
            <a:off x="2633779" y="3656091"/>
            <a:ext cx="2194245" cy="2194245"/>
          </a:xfrm>
          <a:prstGeom prst="rect">
            <a:avLst/>
          </a:prstGeom>
        </p:spPr>
      </p:pic>
      <p:pic>
        <p:nvPicPr>
          <p:cNvPr id="51" name="Picture 50" descr="Chart, scatter chart&#10;&#10;Description automatically generated">
            <a:extLst>
              <a:ext uri="{FF2B5EF4-FFF2-40B4-BE49-F238E27FC236}">
                <a16:creationId xmlns:a16="http://schemas.microsoft.com/office/drawing/2014/main" id="{4B62E54F-6850-98BE-CDD2-FDDA878E0FB7}"/>
              </a:ext>
            </a:extLst>
          </p:cNvPr>
          <p:cNvPicPr>
            <a:picLocks noChangeAspect="1"/>
          </p:cNvPicPr>
          <p:nvPr/>
        </p:nvPicPr>
        <p:blipFill>
          <a:blip r:embed="rId8"/>
          <a:stretch>
            <a:fillRect/>
          </a:stretch>
        </p:blipFill>
        <p:spPr>
          <a:xfrm>
            <a:off x="4828024" y="3652751"/>
            <a:ext cx="2194245" cy="2194245"/>
          </a:xfrm>
          <a:prstGeom prst="rect">
            <a:avLst/>
          </a:prstGeom>
        </p:spPr>
      </p:pic>
      <p:grpSp>
        <p:nvGrpSpPr>
          <p:cNvPr id="52" name="Group 51">
            <a:extLst>
              <a:ext uri="{FF2B5EF4-FFF2-40B4-BE49-F238E27FC236}">
                <a16:creationId xmlns:a16="http://schemas.microsoft.com/office/drawing/2014/main" id="{4775342A-A4BE-2C71-3D35-68F896599B63}"/>
              </a:ext>
            </a:extLst>
          </p:cNvPr>
          <p:cNvGrpSpPr/>
          <p:nvPr/>
        </p:nvGrpSpPr>
        <p:grpSpPr>
          <a:xfrm>
            <a:off x="2782447" y="1825189"/>
            <a:ext cx="3604896" cy="1892883"/>
            <a:chOff x="1787524" y="6121400"/>
            <a:chExt cx="18024478" cy="9464416"/>
          </a:xfrm>
        </p:grpSpPr>
        <p:grpSp>
          <p:nvGrpSpPr>
            <p:cNvPr id="61" name="Group 60">
              <a:extLst>
                <a:ext uri="{FF2B5EF4-FFF2-40B4-BE49-F238E27FC236}">
                  <a16:creationId xmlns:a16="http://schemas.microsoft.com/office/drawing/2014/main" id="{A7550C25-E085-85F5-5A08-2138DE0B4CAE}"/>
                </a:ext>
              </a:extLst>
            </p:cNvPr>
            <p:cNvGrpSpPr/>
            <p:nvPr/>
          </p:nvGrpSpPr>
          <p:grpSpPr>
            <a:xfrm>
              <a:off x="11322050" y="6121400"/>
              <a:ext cx="8489952" cy="8229600"/>
              <a:chOff x="11372850" y="6121400"/>
              <a:chExt cx="8489952" cy="8229600"/>
            </a:xfrm>
          </p:grpSpPr>
          <p:pic>
            <p:nvPicPr>
              <p:cNvPr id="63" name="Picture 62" descr="Chart, histogram&#10;&#10;Description automatically generated">
                <a:extLst>
                  <a:ext uri="{FF2B5EF4-FFF2-40B4-BE49-F238E27FC236}">
                    <a16:creationId xmlns:a16="http://schemas.microsoft.com/office/drawing/2014/main" id="{D5285D15-775A-A17D-6564-6F55DB2B7E87}"/>
                  </a:ext>
                </a:extLst>
              </p:cNvPr>
              <p:cNvPicPr>
                <a:picLocks noChangeAspect="1"/>
              </p:cNvPicPr>
              <p:nvPr/>
            </p:nvPicPr>
            <p:blipFill rotWithShape="1">
              <a:blip r:embed="rId9"/>
              <a:srcRect l="5080" r="8951"/>
              <a:stretch/>
            </p:blipFill>
            <p:spPr>
              <a:xfrm>
                <a:off x="11372850" y="6121400"/>
                <a:ext cx="8489952" cy="8229600"/>
              </a:xfrm>
              <a:prstGeom prst="rect">
                <a:avLst/>
              </a:prstGeom>
            </p:spPr>
          </p:pic>
          <p:sp>
            <p:nvSpPr>
              <p:cNvPr id="64" name="TextBox 63">
                <a:extLst>
                  <a:ext uri="{FF2B5EF4-FFF2-40B4-BE49-F238E27FC236}">
                    <a16:creationId xmlns:a16="http://schemas.microsoft.com/office/drawing/2014/main" id="{6C969D84-DCF5-839D-FF1A-542B6CD9E6FB}"/>
                  </a:ext>
                </a:extLst>
              </p:cNvPr>
              <p:cNvSpPr txBox="1"/>
              <p:nvPr/>
            </p:nvSpPr>
            <p:spPr>
              <a:xfrm>
                <a:off x="12115800" y="7150100"/>
                <a:ext cx="4292598"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4.2 m</a:t>
                </a:r>
              </a:p>
            </p:txBody>
          </p:sp>
        </p:grpSp>
        <p:grpSp>
          <p:nvGrpSpPr>
            <p:cNvPr id="56" name="Group 55">
              <a:extLst>
                <a:ext uri="{FF2B5EF4-FFF2-40B4-BE49-F238E27FC236}">
                  <a16:creationId xmlns:a16="http://schemas.microsoft.com/office/drawing/2014/main" id="{BEDFB3DC-43C7-DBAF-28C8-8455CFCE296B}"/>
                </a:ext>
              </a:extLst>
            </p:cNvPr>
            <p:cNvGrpSpPr/>
            <p:nvPr/>
          </p:nvGrpSpPr>
          <p:grpSpPr>
            <a:xfrm>
              <a:off x="1787524" y="6121400"/>
              <a:ext cx="8991600" cy="8229600"/>
              <a:chOff x="2159000" y="6121400"/>
              <a:chExt cx="8991600" cy="8229600"/>
            </a:xfrm>
          </p:grpSpPr>
          <p:pic>
            <p:nvPicPr>
              <p:cNvPr id="59" name="Picture 58" descr="Chart, histogram&#10;&#10;Description automatically generated">
                <a:extLst>
                  <a:ext uri="{FF2B5EF4-FFF2-40B4-BE49-F238E27FC236}">
                    <a16:creationId xmlns:a16="http://schemas.microsoft.com/office/drawing/2014/main" id="{0E1CACD6-DDAF-4E9D-4EB7-6BED4A8305B3}"/>
                  </a:ext>
                </a:extLst>
              </p:cNvPr>
              <p:cNvPicPr>
                <a:picLocks noChangeAspect="1"/>
              </p:cNvPicPr>
              <p:nvPr/>
            </p:nvPicPr>
            <p:blipFill rotWithShape="1">
              <a:blip r:embed="rId10"/>
              <a:srcRect r="8951"/>
              <a:stretch/>
            </p:blipFill>
            <p:spPr>
              <a:xfrm>
                <a:off x="2159000" y="6121400"/>
                <a:ext cx="8991600" cy="8229600"/>
              </a:xfrm>
              <a:prstGeom prst="rect">
                <a:avLst/>
              </a:prstGeom>
            </p:spPr>
          </p:pic>
          <p:sp>
            <p:nvSpPr>
              <p:cNvPr id="60" name="TextBox 59">
                <a:extLst>
                  <a:ext uri="{FF2B5EF4-FFF2-40B4-BE49-F238E27FC236}">
                    <a16:creationId xmlns:a16="http://schemas.microsoft.com/office/drawing/2014/main" id="{00176572-63E5-B4D7-9518-0094F5B33E04}"/>
                  </a:ext>
                </a:extLst>
              </p:cNvPr>
              <p:cNvSpPr txBox="1"/>
              <p:nvPr/>
            </p:nvSpPr>
            <p:spPr>
              <a:xfrm>
                <a:off x="3403600" y="7150100"/>
                <a:ext cx="4292600"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4.6 m</a:t>
                </a:r>
              </a:p>
            </p:txBody>
          </p:sp>
        </p:grpSp>
        <p:sp>
          <p:nvSpPr>
            <p:cNvPr id="55" name="TextBox 54">
              <a:extLst>
                <a:ext uri="{FF2B5EF4-FFF2-40B4-BE49-F238E27FC236}">
                  <a16:creationId xmlns:a16="http://schemas.microsoft.com/office/drawing/2014/main" id="{FCD91190-7E81-9AF1-C3A6-ABAFF2E927F7}"/>
                </a:ext>
              </a:extLst>
            </p:cNvPr>
            <p:cNvSpPr txBox="1"/>
            <p:nvPr/>
          </p:nvSpPr>
          <p:spPr>
            <a:xfrm>
              <a:off x="7194548" y="14631711"/>
              <a:ext cx="7746999" cy="954105"/>
            </a:xfrm>
            <a:prstGeom prst="rect">
              <a:avLst/>
            </a:prstGeom>
            <a:noFill/>
          </p:spPr>
          <p:txBody>
            <a:bodyPr wrap="square" rtlCol="0">
              <a:spAutoFit/>
            </a:bodyPr>
            <a:lstStyle/>
            <a:p>
              <a:pPr algn="ctr"/>
              <a:r>
                <a:rPr lang="en-US" sz="640" dirty="0">
                  <a:latin typeface="Arial" panose="020B0604020202020204" pitchFamily="34" charset="0"/>
                  <a:cs typeface="Arial" panose="020B0604020202020204" pitchFamily="34" charset="0"/>
                </a:rPr>
                <a:t>Which target was </a:t>
              </a:r>
              <a:r>
                <a:rPr lang="en-US" sz="640" b="1" dirty="0">
                  <a:latin typeface="Arial" panose="020B0604020202020204" pitchFamily="34" charset="0"/>
                  <a:cs typeface="Arial" panose="020B0604020202020204" pitchFamily="34" charset="0"/>
                </a:rPr>
                <a:t>closer</a:t>
              </a:r>
              <a:r>
                <a:rPr lang="en-US" sz="640" dirty="0">
                  <a:latin typeface="Arial" panose="020B0604020202020204" pitchFamily="34" charset="0"/>
                  <a:cs typeface="Arial" panose="020B0604020202020204" pitchFamily="34" charset="0"/>
                </a:rPr>
                <a:t> to you?</a:t>
              </a:r>
            </a:p>
          </p:txBody>
        </p:sp>
      </p:grpSp>
      <p:sp>
        <p:nvSpPr>
          <p:cNvPr id="65" name="TextBox 64">
            <a:extLst>
              <a:ext uri="{FF2B5EF4-FFF2-40B4-BE49-F238E27FC236}">
                <a16:creationId xmlns:a16="http://schemas.microsoft.com/office/drawing/2014/main" id="{CCF15403-D758-FCB9-3925-438A03B63E8D}"/>
              </a:ext>
            </a:extLst>
          </p:cNvPr>
          <p:cNvSpPr txBox="1"/>
          <p:nvPr/>
        </p:nvSpPr>
        <p:spPr>
          <a:xfrm>
            <a:off x="408625"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A.</a:t>
            </a:r>
          </a:p>
        </p:txBody>
      </p:sp>
      <p:sp>
        <p:nvSpPr>
          <p:cNvPr id="66" name="TextBox 65">
            <a:extLst>
              <a:ext uri="{FF2B5EF4-FFF2-40B4-BE49-F238E27FC236}">
                <a16:creationId xmlns:a16="http://schemas.microsoft.com/office/drawing/2014/main" id="{8F7F29AD-2BF5-AAF4-CAF4-14E02194D3BA}"/>
              </a:ext>
            </a:extLst>
          </p:cNvPr>
          <p:cNvSpPr txBox="1"/>
          <p:nvPr/>
        </p:nvSpPr>
        <p:spPr>
          <a:xfrm>
            <a:off x="2602552"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B.</a:t>
            </a:r>
          </a:p>
        </p:txBody>
      </p:sp>
      <p:sp>
        <p:nvSpPr>
          <p:cNvPr id="67" name="TextBox 66">
            <a:extLst>
              <a:ext uri="{FF2B5EF4-FFF2-40B4-BE49-F238E27FC236}">
                <a16:creationId xmlns:a16="http://schemas.microsoft.com/office/drawing/2014/main" id="{46F9E254-7FFF-6F93-4813-6A417C66517C}"/>
              </a:ext>
            </a:extLst>
          </p:cNvPr>
          <p:cNvSpPr txBox="1"/>
          <p:nvPr/>
        </p:nvSpPr>
        <p:spPr>
          <a:xfrm>
            <a:off x="408625" y="3756026"/>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C.</a:t>
            </a:r>
          </a:p>
        </p:txBody>
      </p:sp>
      <p:sp>
        <p:nvSpPr>
          <p:cNvPr id="70" name="TextBox 69">
            <a:extLst>
              <a:ext uri="{FF2B5EF4-FFF2-40B4-BE49-F238E27FC236}">
                <a16:creationId xmlns:a16="http://schemas.microsoft.com/office/drawing/2014/main" id="{3105DC3E-63DC-DD71-CB14-16BD056D94F6}"/>
              </a:ext>
            </a:extLst>
          </p:cNvPr>
          <p:cNvSpPr txBox="1"/>
          <p:nvPr/>
        </p:nvSpPr>
        <p:spPr>
          <a:xfrm>
            <a:off x="408625" y="5891794"/>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F.</a:t>
            </a:r>
          </a:p>
        </p:txBody>
      </p:sp>
    </p:spTree>
    <p:extLst>
      <p:ext uri="{BB962C8B-B14F-4D97-AF65-F5344CB8AC3E}">
        <p14:creationId xmlns:p14="http://schemas.microsoft.com/office/powerpoint/2010/main" val="7218759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34665</TotalTime>
  <Words>2720</Words>
  <Application>Microsoft Macintosh PowerPoint</Application>
  <PresentationFormat>Custom</PresentationFormat>
  <Paragraphs>430</Paragraphs>
  <Slides>22</Slides>
  <Notes>21</Notes>
  <HiddenSlides>10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Discrimination split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LME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Mahableshwarkar, Prachi</cp:lastModifiedBy>
  <cp:revision>288</cp:revision>
  <dcterms:created xsi:type="dcterms:W3CDTF">2023-04-17T18:08:15Z</dcterms:created>
  <dcterms:modified xsi:type="dcterms:W3CDTF">2023-05-24T18:31:52Z</dcterms:modified>
</cp:coreProperties>
</file>